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  <p:sldMasterId id="214748371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</p:sldIdLst>
  <p:sldSz cy="5143500" cx="9144000"/>
  <p:notesSz cx="6858000" cy="9144000"/>
  <p:embeddedFontLst>
    <p:embeddedFont>
      <p:font typeface="Roboto"/>
      <p:regular r:id="rId146"/>
      <p:bold r:id="rId147"/>
      <p:italic r:id="rId148"/>
      <p:boldItalic r:id="rId149"/>
    </p:embeddedFont>
    <p:embeddedFont>
      <p:font typeface="Source Code Pro"/>
      <p:regular r:id="rId150"/>
      <p:bold r:id="rId151"/>
      <p:italic r:id="rId152"/>
      <p:boldItalic r:id="rId1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1897F4-1629-40E0-A7C2-50AD42E3124F}">
  <a:tblStyle styleId="{1B1897F4-1629-40E0-A7C2-50AD42E312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slide" Target="slides/slide120.xml"/><Relationship Id="rId128" Type="http://schemas.openxmlformats.org/officeDocument/2006/relationships/slide" Target="slides/slide119.xml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150" Type="http://schemas.openxmlformats.org/officeDocument/2006/relationships/font" Target="fonts/SourceCodePro-regular.fntdata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font" Target="fonts/Roboto-bold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Roboto-italic.fntdata"/><Relationship Id="rId9" Type="http://schemas.openxmlformats.org/officeDocument/2006/relationships/notesMaster" Target="notesMasters/notesMaster1.xml"/><Relationship Id="rId143" Type="http://schemas.openxmlformats.org/officeDocument/2006/relationships/slide" Target="slides/slide134.xml"/><Relationship Id="rId142" Type="http://schemas.openxmlformats.org/officeDocument/2006/relationships/slide" Target="slides/slide133.xml"/><Relationship Id="rId141" Type="http://schemas.openxmlformats.org/officeDocument/2006/relationships/slide" Target="slides/slide132.xml"/><Relationship Id="rId140" Type="http://schemas.openxmlformats.org/officeDocument/2006/relationships/slide" Target="slides/slide131.xml"/><Relationship Id="rId5" Type="http://schemas.openxmlformats.org/officeDocument/2006/relationships/slideMaster" Target="slideMasters/slideMaster2.xml"/><Relationship Id="rId147" Type="http://schemas.openxmlformats.org/officeDocument/2006/relationships/font" Target="fonts/Roboto-bold.fntdata"/><Relationship Id="rId6" Type="http://schemas.openxmlformats.org/officeDocument/2006/relationships/slideMaster" Target="slideMasters/slideMaster3.xml"/><Relationship Id="rId146" Type="http://schemas.openxmlformats.org/officeDocument/2006/relationships/font" Target="fonts/Roboto-regular.fntdata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6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9" Type="http://schemas.openxmlformats.org/officeDocument/2006/relationships/slide" Target="slides/slide130.xml"/><Relationship Id="rId138" Type="http://schemas.openxmlformats.org/officeDocument/2006/relationships/slide" Target="slides/slide129.xml"/><Relationship Id="rId137" Type="http://schemas.openxmlformats.org/officeDocument/2006/relationships/slide" Target="slides/slide128.xml"/><Relationship Id="rId132" Type="http://schemas.openxmlformats.org/officeDocument/2006/relationships/slide" Target="slides/slide123.xml"/><Relationship Id="rId131" Type="http://schemas.openxmlformats.org/officeDocument/2006/relationships/slide" Target="slides/slide122.xml"/><Relationship Id="rId130" Type="http://schemas.openxmlformats.org/officeDocument/2006/relationships/slide" Target="slides/slide121.xml"/><Relationship Id="rId136" Type="http://schemas.openxmlformats.org/officeDocument/2006/relationships/slide" Target="slides/slide127.xml"/><Relationship Id="rId135" Type="http://schemas.openxmlformats.org/officeDocument/2006/relationships/slide" Target="slides/slide126.xml"/><Relationship Id="rId134" Type="http://schemas.openxmlformats.org/officeDocument/2006/relationships/slide" Target="slides/slide125.xml"/><Relationship Id="rId133" Type="http://schemas.openxmlformats.org/officeDocument/2006/relationships/slide" Target="slides/slide12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153" Type="http://schemas.openxmlformats.org/officeDocument/2006/relationships/font" Target="fonts/SourceCodePro-boldItalic.fntdata"/><Relationship Id="rId152" Type="http://schemas.openxmlformats.org/officeDocument/2006/relationships/font" Target="fonts/SourceCodePro-italic.fntdata"/><Relationship Id="rId151" Type="http://schemas.openxmlformats.org/officeDocument/2006/relationships/font" Target="fonts/SourceCodePr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tt.traudt.xyz/posts/2021-02-22-tor-spelling/" TargetMode="External"/><Relationship Id="rId3" Type="http://schemas.openxmlformats.org/officeDocument/2006/relationships/hyperlink" Target="https://www.acsac.org/2011/program/keynotes/syverson.pdf" TargetMode="Externa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tml5up.net/" TargetMode="Externa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tml5up.net/" TargetMode="Externa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tml5up.net/" TargetMode="Externa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tml5up.net/" TargetMode="Externa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tml5up.net/" TargetMode="Externa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tml5up.net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fix spaces</a:t>
            </a:r>
            <a:endParaRPr/>
          </a:p>
        </p:txBody>
      </p:sp>
      <p:sp>
        <p:nvSpPr>
          <p:cNvPr id="283" name="Google Shape;283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7c3ef9a52_0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a7c3ef9a52_0_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a9716dee59_1_120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2a9716dee59_1_120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a9716dee59_1_12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2a9716dee59_1_12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a9716dee59_1_12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2a9716dee59_1_12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a9716dee59_1_12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2a9716dee59_1_12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a9716dee59_1_12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2a9716dee59_1_12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a9716dee59_1_123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2a9716dee59_1_123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a9716dee59_1_12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2a9716dee59_1_123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a9716dee59_1_124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2a9716dee59_1_124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a9716dee59_1_125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2a9716dee59_1_125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a9716dee59_1_125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2a9716dee59_1_125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9716dee59_1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a9716dee59_1_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a9716dee59_1_126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2a9716dee59_1_126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a9716dee59_1_12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g2a9716dee59_1_126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a9716dee59_1_127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2a9716dee59_1_127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a9716dee59_1_12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2a9716dee59_1_12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a9716dee59_1_128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2a9716dee59_1_128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a9716dee59_1_128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2a9716dee59_1_128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a9716dee59_1_12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2a9716dee59_1_129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a9716dee59_1_12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2a9716dee59_1_129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a9716dee59_1_130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2a9716dee59_1_130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a9716dee59_1_13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2a9716dee59_1_13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:notes"/>
          <p:cNvSpPr/>
          <p:nvPr>
            <p:ph idx="2" type="sldImg"/>
          </p:nvPr>
        </p:nvSpPr>
        <p:spPr>
          <a:xfrm>
            <a:off x="38124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https://matt.traudt.xyz/posts/2021-02-22-tor-spelling/</a:t>
            </a: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/>
            </a:b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https://www.acsac.org/2011/program/keynotes/syverson.pdf</a:t>
            </a: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a9716dee59_1_131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2a9716dee59_1_131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a9716dee59_1_132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2a9716dee59_1_132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a9716dee59_1_13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2a9716dee59_1_132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a9716dee59_1_133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2a9716dee59_1_133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a9716dee59_1_13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2a9716dee59_1_13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a9716dee59_1_134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2a9716dee59_1_134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a9716dee59_1_135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g2a9716dee59_1_135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a9716dee59_1_135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2a9716dee59_1_135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a9716dee59_1_135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2a9716dee59_1_135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a9716dee59_1_136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g2a9716dee59_1_136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95d5943bb_0_4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a95d5943bb_0_4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a9716dee59_1_13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2a9716dee59_1_136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a9716dee59_1_1376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2" name="Google Shape;1182;g2a9716dee59_1_1376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Suggested: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https://html5up.net/</a:t>
            </a: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2a9716dee59_1_1383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0" name="Google Shape;1190;g2a9716dee59_1_1383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Suggested: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https://html5up.net/</a:t>
            </a: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a9716dee59_1_1390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8" name="Google Shape;1198;g2a9716dee59_1_1390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Suggested: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https://html5up.net/</a:t>
            </a: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a9716dee59_1_1397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6" name="Google Shape;1206;g2a9716dee59_1_1397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Suggested: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https://html5up.net/</a:t>
            </a: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a9716dee59_1_1405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5" name="Google Shape;1215;g2a9716dee59_1_1405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Suggested: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https://html5up.net/</a:t>
            </a: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a9716dee59_1_1412:notes"/>
          <p:cNvSpPr/>
          <p:nvPr>
            <p:ph idx="2" type="sldImg"/>
          </p:nvPr>
        </p:nvSpPr>
        <p:spPr>
          <a:xfrm>
            <a:off x="381240" y="685800"/>
            <a:ext cx="60954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3" name="Google Shape;1223;g2a9716dee59_1_1412:notes"/>
          <p:cNvSpPr txBox="1"/>
          <p:nvPr>
            <p:ph idx="1" type="body"/>
          </p:nvPr>
        </p:nvSpPr>
        <p:spPr>
          <a:xfrm>
            <a:off x="685800" y="4343400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latin typeface="Arial"/>
                <a:ea typeface="Arial"/>
                <a:cs typeface="Arial"/>
                <a:sym typeface="Arial"/>
              </a:rPr>
              <a:t>Suggested: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https://html5up.net/</a:t>
            </a: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7c3ef9a52_0_1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2a7c3ef9a52_0_1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7c3ef9a52_0_3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a7c3ef9a52_0_3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7c3ef9a52_0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2a7c3ef9a52_0_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7c3ef9a52_0_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a7c3ef9a52_0_5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7c3ef9a52_0_4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a7c3ef9a52_0_4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a7c3ef9a52_0_5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a7c3ef9a52_0_5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a7c3ef9a52_0_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a7c3ef9a52_0_6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7c3ef9a52_0_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a7c3ef9a52_0_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7c3ef9a52_0_8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a7c3ef9a52_0_8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a7c3ef9a52_0_9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a7c3ef9a52_0_9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7c3ef9a52_0_10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a7c3ef9a52_0_10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7c3ef9a52_0_1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a7c3ef9a52_0_12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7c3ef9a52_0_13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a7c3ef9a52_0_13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7c3ef9a52_0_14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a7c3ef9a52_0_14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7c3ef9a52_0_15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a7c3ef9a52_0_15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a7c3ef9a52_0_16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a7c3ef9a52_0_16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a7c3ef9a52_0_1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a7c3ef9a52_0_16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a7c3ef9a52_0_1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a7c3ef9a52_0_1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7c3ef9a52_0_18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a7c3ef9a52_0_18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a7c3ef9a52_0_18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a7c3ef9a52_0_18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a7c3ef9a52_0_17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a7c3ef9a52_0_17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a7c3ef9a52_0_20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a7c3ef9a52_0_20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a7c3ef9a52_0_2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97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Each onion router maintains a long term identity key and a short term onion key.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length term key or the identity key is used for signing 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short term key or onion key is used for  decrypting messages</a:t>
            </a:r>
            <a:endParaRPr/>
          </a:p>
        </p:txBody>
      </p:sp>
      <p:sp>
        <p:nvSpPr>
          <p:cNvPr id="550" name="Google Shape;550;g2a7c3ef9a52_0_2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a7c3ef9a52_0_2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a7c3ef9a52_0_22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a7c3ef9a52_0_2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a7c3ef9a52_0_26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7c3ef9a52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a7c3ef9a52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a7e5202c5f_0_1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a7e5202c5f_0_1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a7e5202c5f_0_2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a7e5202c5f_0_2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a7e5202c5f_0_5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a7e5202c5f_0_5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a7e5202c5f_0_4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a7e5202c5f_0_4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a7e5202c5f_0_6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a7e5202c5f_0_6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a7e5202c5f_0_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a7e5202c5f_0_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a7e5202c5f_0_8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2a7e5202c5f_0_8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7e5202c5f_0_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2a7e5202c5f_0_9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a7c3ef9a52_0_27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a7c3ef9a52_0_27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a82700f3c6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2a82700f3c6_0_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7c3ef9a52_0_23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a7c3ef9a52_0_23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a82700f3c6_0_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a82700f3c6_0_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a7c3ef9a52_0_2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2a7c3ef9a52_0_2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a95d5943bb_0_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2a95d5943bb_0_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a92f7792c2_0_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2a92f7792c2_0_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a881b572c9_0_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2a881b572c9_0_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a881b572c9_0_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2a881b572c9_0_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a881b572c9_0_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a881b572c9_0_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a82700f3c6_0_2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a82700f3c6_0_2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a881b572c9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a881b572c9_0_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a82700f3c6_0_3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2a82700f3c6_0_3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95762b617_0_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a95762b617_0_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a82700f3c6_0_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2a82700f3c6_0_5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a92f7792c2_0_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2a92f7792c2_0_2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a92f7792c2_0_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2a92f7792c2_0_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a92f7792c2_0_4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a92f7792c2_0_4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a92f7792c2_0_5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a92f7792c2_0_5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a92f7792c2_0_6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2a92f7792c2_0_6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a92f7792c2_0_7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a92f7792c2_0_7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a92f7792c2_0_7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g2a92f7792c2_0_7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a92f7792c2_0_8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2a92f7792c2_0_8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a95762b617_0_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2a95762b617_0_2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95d5943bb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a95d5943bb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a92f7792c2_0_9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2a92f7792c2_0_9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a92f7792c2_0_10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2a92f7792c2_0_10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a95762b617_0_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2a95762b617_0_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a95762b617_0_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2a95762b617_0_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a95d5943bb_0_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2a95d5943bb_0_6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a95d5943bb_0_3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2a95d5943bb_0_3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a95d5943bb_0_4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2a95d5943bb_0_4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a95d5943bb_0_7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2a95d5943bb_0_7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a95d5943bb_0_6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2a95d5943bb_0_6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a95d5943bb_0_5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2a95d5943bb_0_5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95d5943bb_0_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a95d5943bb_0_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a9716dee59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2a9716dee59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a9716dee59_1_163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2a9716dee59_1_163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a9716dee59_1_11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2a9716dee59_1_11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a9716dee59_1_165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A client finds out the onion address in some way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enters the address in the browser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address contains the public key of the website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extracts the long term public key                                                                                                                 and computs the blinded public key 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browser then computes the DHT and                                                                                                                        requests the descriptor from the HSDIR using the blinded key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Using the descriptor the client selects a node as redenzours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circuit at the redenzeous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The client creates a special cookie for identification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It sends the cookie with details about the redenzeous point to the introduction point</a:t>
            </a:r>
            <a:endParaRPr sz="1400"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 sz="1400">
                <a:solidFill>
                  <a:srgbClr val="484848"/>
                </a:solidFill>
              </a:rPr>
              <a:t>Now we have a connection to the hidden service</a:t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8484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2a9716dee59_1_165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a9716dee59_1_16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2a9716dee59_1_165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a9716dee59_1_112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2a9716dee59_1_112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a9716dee59_1_112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2a9716dee59_1_112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a9716dee59_1_113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2a9716dee59_1_113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a9716dee59_1_113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2a9716dee59_1_113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a9716dee59_1_114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2a9716dee59_1_114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7c3ef9a52_0_23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 known as perfect forward encyption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 the computation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a7c3ef9a52_0_23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a9716dee59_1_115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2a9716dee59_1_115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a9716dee59_1_115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2a9716dee59_1_115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a9716dee59_1_11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2a9716dee59_1_116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a9716dee59_1_116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2a9716dee59_1_116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a9716dee59_1_117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2a9716dee59_1_117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a9716dee59_1_118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2a9716dee59_1_118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a9716dee59_1_118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2a9716dee59_1_118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a9716dee59_1_119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2a9716dee59_1_119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a9716dee59_1_119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2a9716dee59_1_119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a9716dee59_1_120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2a9716dee59_1_120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457200" y="1998360"/>
            <a:ext cx="594324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idx="1" type="subTitle"/>
          </p:nvPr>
        </p:nvSpPr>
        <p:spPr>
          <a:xfrm>
            <a:off x="457200" y="1998360"/>
            <a:ext cx="59433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6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6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7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7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8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9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9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9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9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1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4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4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6"/>
          <p:cNvSpPr txBox="1"/>
          <p:nvPr>
            <p:ph idx="1" type="subTitle"/>
          </p:nvPr>
        </p:nvSpPr>
        <p:spPr>
          <a:xfrm>
            <a:off x="457200" y="1998360"/>
            <a:ext cx="59433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7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47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47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48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49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9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9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0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0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0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1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1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1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1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2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2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2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2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52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2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5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6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7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57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57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8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/>
          <p:nvPr>
            <p:ph idx="1" type="subTitle"/>
          </p:nvPr>
        </p:nvSpPr>
        <p:spPr>
          <a:xfrm>
            <a:off x="457200" y="1998360"/>
            <a:ext cx="5943300" cy="102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0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60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60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1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1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2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2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2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3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3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3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4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6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64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457200" y="1998360"/>
            <a:ext cx="5943240" cy="1028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5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5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5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5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65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5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5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469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4535280"/>
            <a:ext cx="9143640" cy="607680"/>
          </a:xfrm>
          <a:prstGeom prst="rect">
            <a:avLst/>
          </a:prstGeom>
          <a:solidFill>
            <a:srgbClr val="7D46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17440" y="4682520"/>
            <a:ext cx="514440" cy="3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457200" y="4723200"/>
            <a:ext cx="3434040" cy="2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9F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torproject.org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4535280"/>
            <a:ext cx="9143640" cy="607680"/>
          </a:xfrm>
          <a:prstGeom prst="rect">
            <a:avLst/>
          </a:prstGeom>
          <a:solidFill>
            <a:srgbClr val="7D46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17440" y="4682520"/>
            <a:ext cx="514440" cy="3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457200" y="4723200"/>
            <a:ext cx="3434040" cy="231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9F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torproject.org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9143640" cy="1142640"/>
          </a:xfrm>
          <a:prstGeom prst="rect">
            <a:avLst/>
          </a:prstGeom>
          <a:solidFill>
            <a:srgbClr val="7D46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457200" y="285120"/>
            <a:ext cx="82915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457200" y="1143000"/>
            <a:ext cx="5943240" cy="32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D4698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0" y="4535280"/>
            <a:ext cx="9143700" cy="607800"/>
          </a:xfrm>
          <a:prstGeom prst="rect">
            <a:avLst/>
          </a:prstGeom>
          <a:solidFill>
            <a:srgbClr val="7D46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17440" y="4682520"/>
            <a:ext cx="514440" cy="3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/>
          <p:nvPr/>
        </p:nvSpPr>
        <p:spPr>
          <a:xfrm>
            <a:off x="457200" y="4723200"/>
            <a:ext cx="343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9F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torproject.org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 txBox="1"/>
          <p:nvPr>
            <p:ph type="title"/>
          </p:nvPr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0"/>
          <p:cNvSpPr/>
          <p:nvPr/>
        </p:nvSpPr>
        <p:spPr>
          <a:xfrm>
            <a:off x="0" y="4535280"/>
            <a:ext cx="9143700" cy="607800"/>
          </a:xfrm>
          <a:prstGeom prst="rect">
            <a:avLst/>
          </a:prstGeom>
          <a:solidFill>
            <a:srgbClr val="7D46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17440" y="4682520"/>
            <a:ext cx="514440" cy="3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0"/>
          <p:cNvSpPr/>
          <p:nvPr/>
        </p:nvSpPr>
        <p:spPr>
          <a:xfrm>
            <a:off x="457200" y="4723200"/>
            <a:ext cx="343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9F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torproject.org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0"/>
          <p:cNvSpPr/>
          <p:nvPr/>
        </p:nvSpPr>
        <p:spPr>
          <a:xfrm>
            <a:off x="0" y="0"/>
            <a:ext cx="9143700" cy="1142700"/>
          </a:xfrm>
          <a:prstGeom prst="rect">
            <a:avLst/>
          </a:prstGeom>
          <a:solidFill>
            <a:srgbClr val="7D46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0"/>
          <p:cNvSpPr txBox="1"/>
          <p:nvPr>
            <p:ph type="title"/>
          </p:nvPr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8" name="Google Shape;178;p40"/>
          <p:cNvSpPr txBox="1"/>
          <p:nvPr>
            <p:ph idx="1" type="body"/>
          </p:nvPr>
        </p:nvSpPr>
        <p:spPr>
          <a:xfrm>
            <a:off x="457200" y="1143000"/>
            <a:ext cx="5943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3"/>
          <p:cNvSpPr/>
          <p:nvPr/>
        </p:nvSpPr>
        <p:spPr>
          <a:xfrm>
            <a:off x="0" y="4535280"/>
            <a:ext cx="9143700" cy="607800"/>
          </a:xfrm>
          <a:prstGeom prst="rect">
            <a:avLst/>
          </a:prstGeom>
          <a:solidFill>
            <a:srgbClr val="7D46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17440" y="4682520"/>
            <a:ext cx="514440" cy="3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3"/>
          <p:cNvSpPr/>
          <p:nvPr/>
        </p:nvSpPr>
        <p:spPr>
          <a:xfrm>
            <a:off x="457200" y="4723200"/>
            <a:ext cx="3434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8F9F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torproject.org</a:t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2" name="Google Shape;232;p5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bridges.torproject.org/" TargetMode="External"/><Relationship Id="rId4" Type="http://schemas.openxmlformats.org/officeDocument/2006/relationships/hyperlink" Target="http://t.me/getbridgesbot" TargetMode="External"/><Relationship Id="rId5" Type="http://schemas.openxmlformats.org/officeDocument/2006/relationships/hyperlink" Target="mailto:bridges@torproject.org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snowflake.torproject.org/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s://ooni.org/" TargetMode="External"/><Relationship Id="rId4" Type="http://schemas.openxmlformats.org/officeDocument/2006/relationships/hyperlink" Target="https://explorer.ooni.org/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5.png"/><Relationship Id="rId4" Type="http://schemas.openxmlformats.org/officeDocument/2006/relationships/hyperlink" Target="https://www.duckduckgo.com/" TargetMode="External"/><Relationship Id="rId5" Type="http://schemas.openxmlformats.org/officeDocument/2006/relationships/hyperlink" Target="https://duckduckgogg42xjoc72x3sjasowoarfbgcmvfimaftt6twagswzczad.onion/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2.xml"/><Relationship Id="rId3" Type="http://schemas.openxmlformats.org/officeDocument/2006/relationships/hyperlink" Target="https://torproject.org/download/" TargetMode="External"/><Relationship Id="rId4" Type="http://schemas.openxmlformats.org/officeDocument/2006/relationships/image" Target="../media/image6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4.xml"/><Relationship Id="rId3" Type="http://schemas.openxmlformats.org/officeDocument/2006/relationships/hyperlink" Target="https://orbot.app/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7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7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9.xml"/><Relationship Id="rId3" Type="http://schemas.openxmlformats.org/officeDocument/2006/relationships/hyperlink" Target="https://onionshare.or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74.png"/><Relationship Id="rId4" Type="http://schemas.openxmlformats.org/officeDocument/2006/relationships/hyperlink" Target="https://onionshare.org/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7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77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7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78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7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8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www.facebookwkhpilnemxj7asaniu7vnjjbiltxjqhye3mhbshg7kx5tfyd.onion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jpg"/><Relationship Id="rId4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www.torproject.org/download/languages/" TargetMode="External"/><Relationship Id="rId4" Type="http://schemas.openxmlformats.org/officeDocument/2006/relationships/hyperlink" Target="https://tb-manual.torproject.org/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torproject.org/" TargetMode="External"/><Relationship Id="rId4" Type="http://schemas.openxmlformats.org/officeDocument/2006/relationships/hyperlink" Target="https://torproject.org/" TargetMode="External"/><Relationship Id="rId5" Type="http://schemas.openxmlformats.org/officeDocument/2006/relationships/hyperlink" Target="https://tor.eff.org/" TargetMode="External"/><Relationship Id="rId6" Type="http://schemas.openxmlformats.org/officeDocument/2006/relationships/hyperlink" Target="http://tor.calyxinstitute.org/" TargetMode="External"/><Relationship Id="rId7" Type="http://schemas.openxmlformats.org/officeDocument/2006/relationships/image" Target="../media/image4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9.xml"/><Relationship Id="rId3" Type="http://schemas.openxmlformats.org/officeDocument/2006/relationships/hyperlink" Target="mailto:gettor@torproject.org" TargetMode="External"/><Relationship Id="rId4" Type="http://schemas.openxmlformats.org/officeDocument/2006/relationships/hyperlink" Target="https://t.me/gettor_bot" TargetMode="External"/><Relationship Id="rId5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6"/>
          <p:cNvSpPr txBox="1"/>
          <p:nvPr/>
        </p:nvSpPr>
        <p:spPr>
          <a:xfrm>
            <a:off x="457200" y="1314360"/>
            <a:ext cx="5943240" cy="251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8F9FA"/>
                </a:solidFill>
              </a:rPr>
              <a:t>The tor project</a:t>
            </a:r>
            <a:endParaRPr b="1" sz="5600">
              <a:solidFill>
                <a:srgbClr val="F8F9FA"/>
              </a:solidFill>
            </a:endParaRPr>
          </a:p>
        </p:txBody>
      </p:sp>
      <p:pic>
        <p:nvPicPr>
          <p:cNvPr id="286" name="Google Shape;28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1200" y="152280"/>
            <a:ext cx="4672440" cy="67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5"/>
          <p:cNvSpPr txBox="1"/>
          <p:nvPr/>
        </p:nvSpPr>
        <p:spPr>
          <a:xfrm>
            <a:off x="457200" y="1314350"/>
            <a:ext cx="81345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8F9FA"/>
                </a:solidFill>
              </a:rPr>
              <a:t>What is TOR?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“Connection Assist” helps users configure bridges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320" y="703800"/>
            <a:ext cx="5849641" cy="351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4040" y="2503800"/>
            <a:ext cx="1339919" cy="10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65"/>
          <p:cNvSpPr/>
          <p:nvPr/>
        </p:nvSpPr>
        <p:spPr>
          <a:xfrm rot="10800000">
            <a:off x="6051258" y="2459862"/>
            <a:ext cx="54718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32120" cy="514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7"/>
          <p:cNvSpPr txBox="1"/>
          <p:nvPr/>
        </p:nvSpPr>
        <p:spPr>
          <a:xfrm>
            <a:off x="457200" y="1143000"/>
            <a:ext cx="8021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You can get bridges from: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Browser: “Select a Built-In Bridge” on Tor Browser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website: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https://bridges.torproject.org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From a trusted source: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Telegram: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https://t.me/getbridgesbot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By sending an email to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bridges@torproject.org</a:t>
            </a: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from Gmail or Riseup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6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Configuring bridges manually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8"/>
          <p:cNvSpPr txBox="1"/>
          <p:nvPr/>
        </p:nvSpPr>
        <p:spPr>
          <a:xfrm>
            <a:off x="457200" y="1143000"/>
            <a:ext cx="7031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Pluggable transports can be used like bridges to disguise Tor traffic (also called “built-in bridges”). Main types of pluggable transports: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1199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obfs4: 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makes Tor traffic look random; works in many situations (if not, try meek-azure).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meek-azure: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makes it look like Microsoft traffic; works in China.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snowflake: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proxies traffic through temporary proxies using WebRTC. See: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https://snowflake.torproject.org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6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Pluggable transports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69"/>
          <p:cNvSpPr txBox="1"/>
          <p:nvPr/>
        </p:nvSpPr>
        <p:spPr>
          <a:xfrm>
            <a:off x="457200" y="1143000"/>
            <a:ext cx="7031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Snowflake helps you avoid being noticed by Internet censors by making your Internet activity appear as though you're using the Internet for a regular video or voice call.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Unlike VPNs, you do not need to install a separate application to connect to a Snowflake proxy and bypass censorship.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It is usually a circumvention feature embedded within existing apps: Tor Browser, Onion Browser, and Orbot.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69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Snowflake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Bridges and pluggable transports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6" name="Google Shape;1016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320" y="703800"/>
            <a:ext cx="5849641" cy="3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70"/>
          <p:cNvSpPr/>
          <p:nvPr/>
        </p:nvSpPr>
        <p:spPr>
          <a:xfrm>
            <a:off x="4024440" y="2471760"/>
            <a:ext cx="54718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6000" y="703800"/>
            <a:ext cx="5894278" cy="3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7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Bridges and pluggable transports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71"/>
          <p:cNvSpPr/>
          <p:nvPr/>
        </p:nvSpPr>
        <p:spPr>
          <a:xfrm>
            <a:off x="2926800" y="2388960"/>
            <a:ext cx="2836200" cy="719700"/>
          </a:xfrm>
          <a:prstGeom prst="rect">
            <a:avLst/>
          </a:prstGeom>
          <a:noFill/>
          <a:ln cap="flat" cmpd="sng" w="284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71"/>
          <p:cNvSpPr/>
          <p:nvPr/>
        </p:nvSpPr>
        <p:spPr>
          <a:xfrm rot="10800000">
            <a:off x="5763618" y="2747502"/>
            <a:ext cx="54718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7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Choose a bridge from one of Tor’s built-in bridges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Google Shape;1031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040" y="703800"/>
            <a:ext cx="6135480" cy="373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7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Request a bridge from torproject.org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040" y="703800"/>
            <a:ext cx="6135480" cy="373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7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Enter a bridge address you already know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3" name="Google Shape;1043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040" y="703800"/>
            <a:ext cx="6135480" cy="373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Different ways of defining Tor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76"/>
          <p:cNvSpPr txBox="1"/>
          <p:nvPr/>
        </p:nvSpPr>
        <p:spPr>
          <a:xfrm>
            <a:off x="457200" y="1143000"/>
            <a:ext cx="61431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⇒ free software created at NRL starting 2001/2.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⇒ an open network of ~9,500 nodes – anyone can join!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⇒ a browser that connects you to the Tor network.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⇒ a US non-profit formed in 2006.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⇒ a community of volunteers, researchers, developers, trainers, advocates from all over the world.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120" y="1527120"/>
            <a:ext cx="2437920" cy="2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75"/>
          <p:cNvSpPr txBox="1"/>
          <p:nvPr/>
        </p:nvSpPr>
        <p:spPr>
          <a:xfrm>
            <a:off x="457200" y="285120"/>
            <a:ext cx="2597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Bridge cards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75"/>
          <p:cNvSpPr/>
          <p:nvPr/>
        </p:nvSpPr>
        <p:spPr>
          <a:xfrm>
            <a:off x="457200" y="1370520"/>
            <a:ext cx="32979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Saved bridges appear in a handy stack of bridge cards including new options for sharing bridges too.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2200" y="285120"/>
            <a:ext cx="4185002" cy="411408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24710"/>
              </a:srgbClr>
            </a:outerShdw>
          </a:effec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76"/>
          <p:cNvSpPr txBox="1"/>
          <p:nvPr/>
        </p:nvSpPr>
        <p:spPr>
          <a:xfrm>
            <a:off x="457200" y="1143000"/>
            <a:ext cx="7031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Open Observatory of Network Interference: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https://ooni.org/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Country-level reports of specific online censorship tools in use.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Explore aggregated reports: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https://explorer.ooni.org/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Or use your own OONI Probe to measure Internet censorship: available in App Store and Google Play.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7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Open Observatory of Network Interference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77"/>
          <p:cNvSpPr txBox="1"/>
          <p:nvPr/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More Tor Browser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80" y="0"/>
            <a:ext cx="8838720" cy="45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79"/>
          <p:cNvSpPr txBox="1"/>
          <p:nvPr/>
        </p:nvSpPr>
        <p:spPr>
          <a:xfrm>
            <a:off x="457200" y="285120"/>
            <a:ext cx="2597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Connection Settings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79"/>
          <p:cNvSpPr/>
          <p:nvPr/>
        </p:nvSpPr>
        <p:spPr>
          <a:xfrm>
            <a:off x="457200" y="1370520"/>
            <a:ext cx="32979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Connection settings include connection statuses, censorship mitigation options, access to Tor log, etc.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320" y="285120"/>
            <a:ext cx="5314319" cy="419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80"/>
          <p:cNvSpPr/>
          <p:nvPr/>
        </p:nvSpPr>
        <p:spPr>
          <a:xfrm>
            <a:off x="457200" y="1436760"/>
            <a:ext cx="32979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HTTPS-Only Mode is enabled by default for desktop and HTTPS-Everywhere is no longer bundled with Tor Browser.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80"/>
          <p:cNvSpPr txBox="1"/>
          <p:nvPr/>
        </p:nvSpPr>
        <p:spPr>
          <a:xfrm>
            <a:off x="457200" y="285120"/>
            <a:ext cx="2597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HTTPS-only mode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0" name="Google Shape;1080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1000" y="1133280"/>
            <a:ext cx="5083562" cy="2024640"/>
          </a:xfrm>
          <a:prstGeom prst="rect">
            <a:avLst/>
          </a:prstGeom>
          <a:noFill/>
          <a:ln>
            <a:noFill/>
          </a:ln>
          <a:effectLst>
            <a:outerShdw>
              <a:srgbClr val="000000">
                <a:alpha val="24710"/>
              </a:srgbClr>
            </a:outerShdw>
          </a:effec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81"/>
          <p:cNvSpPr txBox="1"/>
          <p:nvPr/>
        </p:nvSpPr>
        <p:spPr>
          <a:xfrm>
            <a:off x="457200" y="285120"/>
            <a:ext cx="2597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Security Slider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81"/>
          <p:cNvSpPr/>
          <p:nvPr/>
        </p:nvSpPr>
        <p:spPr>
          <a:xfrm>
            <a:off x="457200" y="1370520"/>
            <a:ext cx="32979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Recommended security level: safer or safest.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7" name="Google Shape;1087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320" y="285120"/>
            <a:ext cx="5314319" cy="419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2"/>
          <p:cNvSpPr txBox="1"/>
          <p:nvPr/>
        </p:nvSpPr>
        <p:spPr>
          <a:xfrm>
            <a:off x="457200" y="285120"/>
            <a:ext cx="2597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NoScript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82"/>
          <p:cNvSpPr/>
          <p:nvPr/>
        </p:nvSpPr>
        <p:spPr>
          <a:xfrm>
            <a:off x="457200" y="1041120"/>
            <a:ext cx="32979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Not advisable to change settings in the NoScript “options” menu.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Adding sites to the “whitelist” can result in fingerprinting.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Instead, “temporarily trust” blocked objects, or use security slider (Standard, Safer, Safest).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4" name="Google Shape;1094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8040" y="228600"/>
            <a:ext cx="5456881" cy="430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83"/>
          <p:cNvSpPr/>
          <p:nvPr/>
        </p:nvSpPr>
        <p:spPr>
          <a:xfrm>
            <a:off x="457200" y="1041120"/>
            <a:ext cx="32979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DuckDuckGo is the default search engine in Tor Browser.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Using Tor Browser prevents DuckDuckGo from tracking users, even if they wanted to (they claim not to).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83"/>
          <p:cNvSpPr txBox="1"/>
          <p:nvPr/>
        </p:nvSpPr>
        <p:spPr>
          <a:xfrm>
            <a:off x="457200" y="285120"/>
            <a:ext cx="2597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DuckDuckGo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280" y="1080360"/>
            <a:ext cx="6867359" cy="1910879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83"/>
          <p:cNvSpPr/>
          <p:nvPr/>
        </p:nvSpPr>
        <p:spPr>
          <a:xfrm>
            <a:off x="457200" y="3250080"/>
            <a:ext cx="6940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https://www.duckduckgo.com/</a:t>
            </a:r>
            <a:r>
              <a:rPr b="0" i="0" lang="en-US" sz="1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https://duckduckgogg42xjoc72x3sjasowoarfbgcmvfimaftt6twagswzczad.onion/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Plugins, add-ons, JavaScript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84"/>
          <p:cNvSpPr txBox="1"/>
          <p:nvPr/>
        </p:nvSpPr>
        <p:spPr>
          <a:xfrm>
            <a:off x="457200" y="1143000"/>
            <a:ext cx="58590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Do not add any new add-ons/extensions to Tor, and don’t enable any plugins.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JavaScript is enabled by default, but is sanitized to preserve anonymity.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 prevent possible JavaScript vulnerabilities, use the “safest” setting in the security slider.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7"/>
          <p:cNvSpPr txBox="1"/>
          <p:nvPr/>
        </p:nvSpPr>
        <p:spPr>
          <a:xfrm>
            <a:off x="457200" y="1143000"/>
            <a:ext cx="8457840" cy="32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84848"/>
                </a:solidFill>
              </a:rPr>
              <a:t>Stands for </a:t>
            </a:r>
            <a:r>
              <a:rPr lang="en-US" sz="1600" u="sng">
                <a:solidFill>
                  <a:srgbClr val="484848"/>
                </a:solidFill>
              </a:rPr>
              <a:t>T</a:t>
            </a:r>
            <a:r>
              <a:rPr lang="en-US" sz="1600">
                <a:solidFill>
                  <a:srgbClr val="484848"/>
                </a:solidFill>
              </a:rPr>
              <a:t>he </a:t>
            </a:r>
            <a:r>
              <a:rPr lang="en-US" sz="1600" u="sng">
                <a:solidFill>
                  <a:srgbClr val="484848"/>
                </a:solidFill>
              </a:rPr>
              <a:t>O</a:t>
            </a:r>
            <a:r>
              <a:rPr lang="en-US" sz="1600">
                <a:solidFill>
                  <a:srgbClr val="484848"/>
                </a:solidFill>
              </a:rPr>
              <a:t>nion </a:t>
            </a:r>
            <a:r>
              <a:rPr lang="en-US" sz="1600" u="sng">
                <a:solidFill>
                  <a:srgbClr val="484848"/>
                </a:solidFill>
              </a:rPr>
              <a:t>R</a:t>
            </a:r>
            <a:r>
              <a:rPr lang="en-US" sz="1600">
                <a:solidFill>
                  <a:srgbClr val="484848"/>
                </a:solidFill>
              </a:rPr>
              <a:t>outer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84848"/>
                </a:solidFill>
              </a:rPr>
              <a:t>A way 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 use the internet with as much privacy as possible: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Noto Sans Symbols"/>
              <a:buAutoNum type="alphaLcPeriod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by routing traffic through multiple servers; and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Noto Sans Symbols"/>
              <a:buAutoNum type="alphaLcPeriod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by encrypting it each step of the way.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Hence the term “onion routing”.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provides anonymity, mitigating against surveillance and censorship.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77"/>
          <p:cNvSpPr txBox="1"/>
          <p:nvPr/>
        </p:nvSpPr>
        <p:spPr>
          <a:xfrm>
            <a:off x="457200" y="285120"/>
            <a:ext cx="82915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What is Tor?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85"/>
          <p:cNvSpPr txBox="1"/>
          <p:nvPr/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Mobile Tor: Tor-powered apps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8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Things to know about mobile Tor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86"/>
          <p:cNvSpPr txBox="1"/>
          <p:nvPr/>
        </p:nvSpPr>
        <p:spPr>
          <a:xfrm>
            <a:off x="457200" y="1143000"/>
            <a:ext cx="6879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The design of mobile devices makes full privacy impossible.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Mobile Tor is best for censorship prevention.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Can also provide better privacy for some threat models.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We’re making it better all the time and better options for mobile devices are coming out soon.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8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Tor Browser for Android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87"/>
          <p:cNvSpPr txBox="1"/>
          <p:nvPr/>
        </p:nvSpPr>
        <p:spPr>
          <a:xfrm>
            <a:off x="457200" y="1143000"/>
            <a:ext cx="5943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You don’t need to install two applications (Orbot and Orfox) anymore!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Find it in the Play Store or in the Guardian Project repository in F-Droid.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Or download .apk from: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https://torproject.org/download/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6" name="Google Shape;1126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9520" y="921600"/>
            <a:ext cx="1984319" cy="353088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8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Onion Browser for iOS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88"/>
          <p:cNvSpPr txBox="1"/>
          <p:nvPr/>
        </p:nvSpPr>
        <p:spPr>
          <a:xfrm>
            <a:off x="457200" y="1143000"/>
            <a:ext cx="5943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Onion Browser is the Tor Browser for iOS.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You can find it in the App Store.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Be careful: lots of fake Tor Browsers available for iOS!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Notes: app is rudimentary and tends to crash on sleep.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3" name="Google Shape;1133;p188"/>
          <p:cNvPicPr preferRelativeResize="0"/>
          <p:nvPr/>
        </p:nvPicPr>
        <p:blipFill rotWithShape="1">
          <a:blip r:embed="rId3">
            <a:alphaModFix/>
          </a:blip>
          <a:srcRect b="18846" l="6223" r="6363" t="3628"/>
          <a:stretch/>
        </p:blipFill>
        <p:spPr>
          <a:xfrm>
            <a:off x="6779520" y="921600"/>
            <a:ext cx="1984321" cy="353088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89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Orbot: Tor VPN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89"/>
          <p:cNvSpPr txBox="1"/>
          <p:nvPr/>
        </p:nvSpPr>
        <p:spPr>
          <a:xfrm>
            <a:off x="457200" y="1143000"/>
            <a:ext cx="49878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Orbot routes mobile apps’ traffic through Tor, you can select specifically which apps to run through Tor.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Orbot is available on iOS and Android.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Developed and maintained by the Guardian Project: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https://orbot.app/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0" name="Google Shape;1140;p189"/>
          <p:cNvPicPr preferRelativeResize="0"/>
          <p:nvPr/>
        </p:nvPicPr>
        <p:blipFill rotWithShape="1">
          <a:blip r:embed="rId4">
            <a:alphaModFix/>
          </a:blip>
          <a:srcRect b="7844" l="7500" r="6970" t="9237"/>
          <a:stretch/>
        </p:blipFill>
        <p:spPr>
          <a:xfrm>
            <a:off x="7188480" y="876240"/>
            <a:ext cx="1742760" cy="3390479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  <p:pic>
        <p:nvPicPr>
          <p:cNvPr id="1141" name="Google Shape;1141;p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1120" y="876240"/>
            <a:ext cx="1551600" cy="339048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90"/>
          <p:cNvSpPr txBox="1"/>
          <p:nvPr/>
        </p:nvSpPr>
        <p:spPr>
          <a:xfrm>
            <a:off x="457200" y="1143000"/>
            <a:ext cx="52518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Toggle “VPN mode” on main screen.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Then click “Orbot-enabled apps”.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Then select the apps you want to proxy with Tor.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You can also choose your exit country if you want (but note that some countries don’t have exits relays).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9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More on Orbot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8" name="Google Shape;1148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480" y="1542240"/>
            <a:ext cx="2109599" cy="2401920"/>
          </a:xfrm>
          <a:prstGeom prst="rect">
            <a:avLst/>
          </a:prstGeom>
          <a:noFill/>
          <a:ln>
            <a:noFill/>
          </a:ln>
          <a:effectLst>
            <a:outerShdw dir="5400000" dist="19080">
              <a:srgbClr val="000000">
                <a:alpha val="49800"/>
              </a:srgbClr>
            </a:outerShdw>
          </a:effectLst>
        </p:spPr>
      </p:pic>
      <p:sp>
        <p:nvSpPr>
          <p:cNvPr id="1149" name="Google Shape;1149;p190"/>
          <p:cNvSpPr txBox="1"/>
          <p:nvPr/>
        </p:nvSpPr>
        <p:spPr>
          <a:xfrm>
            <a:off x="6594480" y="3944160"/>
            <a:ext cx="2109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0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Image source: Guardian Project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91"/>
          <p:cNvSpPr txBox="1"/>
          <p:nvPr/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What are Onion Services?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92"/>
          <p:cNvSpPr txBox="1"/>
          <p:nvPr/>
        </p:nvSpPr>
        <p:spPr>
          <a:xfrm>
            <a:off x="457200" y="183240"/>
            <a:ext cx="5157600" cy="39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The regular internet allows adversaries to see what you are sharing and with whom, whether you're using Dropbox etc, downloading it from email or through your browser...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...so Tor devised a sneaky way to hide both the file data and the related metadata!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93"/>
          <p:cNvSpPr txBox="1"/>
          <p:nvPr/>
        </p:nvSpPr>
        <p:spPr>
          <a:xfrm>
            <a:off x="457200" y="183240"/>
            <a:ext cx="5157600" cy="39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Onion Services are online services that are only available through the Tor network.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An Onion Service connects to a rendez-vous node/relay inside the Tor network; and the user wanting to connect to it does the same.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As a user, you never leave the Tor network when visiting an Onion Service.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Onion Services provide end-to-end encryption: both visitor and website use Tor (without HTTPS).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5" name="Google Shape;1165;p193"/>
          <p:cNvPicPr preferRelativeResize="0"/>
          <p:nvPr/>
        </p:nvPicPr>
        <p:blipFill rotWithShape="1">
          <a:blip r:embed="rId3">
            <a:alphaModFix/>
          </a:blip>
          <a:srcRect b="0" l="25203" r="25203" t="0"/>
          <a:stretch/>
        </p:blipFill>
        <p:spPr>
          <a:xfrm>
            <a:off x="6608520" y="0"/>
            <a:ext cx="2140920" cy="431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94"/>
          <p:cNvSpPr txBox="1"/>
          <p:nvPr/>
        </p:nvSpPr>
        <p:spPr>
          <a:xfrm>
            <a:off x="457200" y="1143000"/>
            <a:ext cx="6941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Secure, private, anonymous file sharing done easy, built on top of the Tor network.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Uses onion services to securely send files.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Creates an onion service where the file can be downloaded.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No need to trust third parties like Dropbox.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All communication happens on the Tor network.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Download from: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https://onionshare.org/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9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OnionShare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8"/>
          <p:cNvSpPr txBox="1"/>
          <p:nvPr/>
        </p:nvSpPr>
        <p:spPr>
          <a:xfrm>
            <a:off x="457200" y="1314350"/>
            <a:ext cx="81345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8F9FA"/>
                </a:solidFill>
              </a:rPr>
              <a:t>What is onion routing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7000" y="527760"/>
            <a:ext cx="6068159" cy="384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9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Step 1: Download OnionShare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95"/>
          <p:cNvSpPr txBox="1"/>
          <p:nvPr/>
        </p:nvSpPr>
        <p:spPr>
          <a:xfrm>
            <a:off x="457200" y="1143000"/>
            <a:ext cx="45246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Available on: Windows, macOS, Linux.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Download: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https://onionshare.org/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9" name="Google Shape;1179;p195"/>
          <p:cNvCxnSpPr/>
          <p:nvPr/>
        </p:nvCxnSpPr>
        <p:spPr>
          <a:xfrm flipH="1" rot="-5400000">
            <a:off x="4323600" y="1647000"/>
            <a:ext cx="1531500" cy="1508100"/>
          </a:xfrm>
          <a:prstGeom prst="bentConnector3">
            <a:avLst>
              <a:gd fmla="val 100448" name="adj1"/>
            </a:avLst>
          </a:prstGeom>
          <a:noFill/>
          <a:ln cap="flat" cmpd="sng" w="28425">
            <a:solidFill>
              <a:srgbClr val="C00000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9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Step 2: Select “Share Files”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196"/>
          <p:cNvSpPr txBox="1"/>
          <p:nvPr/>
        </p:nvSpPr>
        <p:spPr>
          <a:xfrm>
            <a:off x="457200" y="1143000"/>
            <a:ext cx="43869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In the “Share Files” section, click “Start Sharing”.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Your contacts only need to have Tor Browser installed.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6" name="Google Shape;1186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520" y="629640"/>
            <a:ext cx="5363999" cy="3884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196"/>
          <p:cNvCxnSpPr/>
          <p:nvPr/>
        </p:nvCxnSpPr>
        <p:spPr>
          <a:xfrm>
            <a:off x="1893960" y="1603440"/>
            <a:ext cx="5278200" cy="696600"/>
          </a:xfrm>
          <a:prstGeom prst="bentConnector3">
            <a:avLst>
              <a:gd fmla="val 66458" name="adj1"/>
            </a:avLst>
          </a:prstGeom>
          <a:noFill/>
          <a:ln cap="flat" cmpd="sng" w="28425">
            <a:solidFill>
              <a:srgbClr val="C00000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160" y="629640"/>
            <a:ext cx="5365080" cy="3884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9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Step 3: Upload your file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97"/>
          <p:cNvSpPr txBox="1"/>
          <p:nvPr/>
        </p:nvSpPr>
        <p:spPr>
          <a:xfrm>
            <a:off x="457200" y="1143000"/>
            <a:ext cx="43869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Drag and drop the file into the folder into the section.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5" name="Google Shape;1195;p197"/>
          <p:cNvCxnSpPr/>
          <p:nvPr/>
        </p:nvCxnSpPr>
        <p:spPr>
          <a:xfrm>
            <a:off x="2162880" y="1624680"/>
            <a:ext cx="4942200" cy="946500"/>
          </a:xfrm>
          <a:prstGeom prst="bentConnector3">
            <a:avLst>
              <a:gd fmla="val 49999" name="adj1"/>
            </a:avLst>
          </a:prstGeom>
          <a:noFill/>
          <a:ln cap="flat" cmpd="sng" w="28425">
            <a:solidFill>
              <a:srgbClr val="C00000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520" y="630000"/>
            <a:ext cx="5364000" cy="38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9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Step 4: Share your file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98"/>
          <p:cNvSpPr txBox="1"/>
          <p:nvPr/>
        </p:nvSpPr>
        <p:spPr>
          <a:xfrm>
            <a:off x="457200" y="1143000"/>
            <a:ext cx="4638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Once the file is added, click on “start sharing”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Tip: To allow downloading more than once, e.g. for you group, uncheck the first box.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3" name="Google Shape;1203;p198"/>
          <p:cNvCxnSpPr/>
          <p:nvPr/>
        </p:nvCxnSpPr>
        <p:spPr>
          <a:xfrm>
            <a:off x="1850760" y="1592640"/>
            <a:ext cx="3913800" cy="2043600"/>
          </a:xfrm>
          <a:prstGeom prst="bentConnector3">
            <a:avLst>
              <a:gd fmla="val 90168" name="adj1"/>
            </a:avLst>
          </a:prstGeom>
          <a:noFill/>
          <a:ln cap="flat" cmpd="sng" w="28425">
            <a:solidFill>
              <a:srgbClr val="C00000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99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Step 5: Copy and share the address and key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99"/>
          <p:cNvSpPr txBox="1"/>
          <p:nvPr/>
        </p:nvSpPr>
        <p:spPr>
          <a:xfrm>
            <a:off x="457200" y="1143000"/>
            <a:ext cx="47766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Copy the address and share it with the intended recipient (e.g. via email).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Copy the private key and share it to the same recipient, preferably through a different channel (e.g. via instant messaging).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0" name="Google Shape;1210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520" y="630000"/>
            <a:ext cx="5364000" cy="38833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1" name="Google Shape;1211;p199"/>
          <p:cNvCxnSpPr/>
          <p:nvPr/>
        </p:nvCxnSpPr>
        <p:spPr>
          <a:xfrm>
            <a:off x="4271760" y="1624680"/>
            <a:ext cx="1512600" cy="1421700"/>
          </a:xfrm>
          <a:prstGeom prst="bentConnector3">
            <a:avLst>
              <a:gd fmla="val 73977" name="adj1"/>
            </a:avLst>
          </a:prstGeom>
          <a:noFill/>
          <a:ln cap="flat" cmpd="sng" w="28425">
            <a:solidFill>
              <a:srgbClr val="C00000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212" name="Google Shape;1212;p199"/>
          <p:cNvCxnSpPr/>
          <p:nvPr/>
        </p:nvCxnSpPr>
        <p:spPr>
          <a:xfrm>
            <a:off x="4444200" y="2561040"/>
            <a:ext cx="1340400" cy="1096500"/>
          </a:xfrm>
          <a:prstGeom prst="bentConnector3">
            <a:avLst>
              <a:gd fmla="val 49996" name="adj1"/>
            </a:avLst>
          </a:prstGeom>
          <a:noFill/>
          <a:ln cap="flat" cmpd="sng" w="28425">
            <a:solidFill>
              <a:srgbClr val="C00000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5560" y="527760"/>
            <a:ext cx="6070679" cy="3845879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20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Step 6: Download through Tor Browser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200"/>
          <p:cNvSpPr txBox="1"/>
          <p:nvPr/>
        </p:nvSpPr>
        <p:spPr>
          <a:xfrm>
            <a:off x="457200" y="1143000"/>
            <a:ext cx="47766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The recipient can download the file through Tor Browser by entering the address and key in the URL bar.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Tip: you must keep your OnionShare window on your device open as long as you want people to download your file.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0" name="Google Shape;1220;p200"/>
          <p:cNvCxnSpPr/>
          <p:nvPr/>
        </p:nvCxnSpPr>
        <p:spPr>
          <a:xfrm flipH="1" rot="10800000">
            <a:off x="2409120" y="1936800"/>
            <a:ext cx="3858900" cy="414000"/>
          </a:xfrm>
          <a:prstGeom prst="bentConnector3">
            <a:avLst>
              <a:gd fmla="val 79743" name="adj1"/>
            </a:avLst>
          </a:prstGeom>
          <a:noFill/>
          <a:ln cap="flat" cmpd="sng" w="28425">
            <a:solidFill>
              <a:srgbClr val="C00000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0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Step 7: Check download progress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201"/>
          <p:cNvSpPr txBox="1"/>
          <p:nvPr/>
        </p:nvSpPr>
        <p:spPr>
          <a:xfrm>
            <a:off x="457200" y="1143000"/>
            <a:ext cx="35238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When they finish downloading, you’ll see a notification alert in OnionShare’s history.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7" name="Google Shape;1227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4400" y="753120"/>
            <a:ext cx="4989240" cy="3637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8" name="Google Shape;1228;p201"/>
          <p:cNvCxnSpPr/>
          <p:nvPr/>
        </p:nvCxnSpPr>
        <p:spPr>
          <a:xfrm flipH="1" rot="10800000">
            <a:off x="3045600" y="1936920"/>
            <a:ext cx="4282500" cy="171600"/>
          </a:xfrm>
          <a:prstGeom prst="bentConnector3">
            <a:avLst>
              <a:gd fmla="val 50001" name="adj1"/>
            </a:avLst>
          </a:prstGeom>
          <a:noFill/>
          <a:ln cap="flat" cmpd="sng" w="28425">
            <a:solidFill>
              <a:srgbClr val="C00000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9"/>
          <p:cNvSpPr txBox="1"/>
          <p:nvPr/>
        </p:nvSpPr>
        <p:spPr>
          <a:xfrm>
            <a:off x="457200" y="285120"/>
            <a:ext cx="82915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9"/>
          <p:cNvSpPr txBox="1"/>
          <p:nvPr/>
        </p:nvSpPr>
        <p:spPr>
          <a:xfrm>
            <a:off x="457200" y="1143000"/>
            <a:ext cx="6143040" cy="32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84848"/>
                </a:solidFill>
              </a:rPr>
              <a:t>A method for passing messages between client and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84848"/>
                </a:solidFill>
              </a:rPr>
              <a:t>A message is </a:t>
            </a:r>
            <a:r>
              <a:rPr lang="en-US" sz="1600">
                <a:solidFill>
                  <a:srgbClr val="484848"/>
                </a:solidFill>
              </a:rPr>
              <a:t>sent</a:t>
            </a:r>
            <a:r>
              <a:rPr lang="en-US" sz="1600">
                <a:solidFill>
                  <a:srgbClr val="484848"/>
                </a:solidFill>
              </a:rPr>
              <a:t> from client to server </a:t>
            </a:r>
            <a:r>
              <a:rPr lang="en-US" sz="1600">
                <a:solidFill>
                  <a:srgbClr val="484848"/>
                </a:solidFill>
              </a:rPr>
              <a:t>through</a:t>
            </a:r>
            <a:r>
              <a:rPr lang="en-US" sz="1600">
                <a:solidFill>
                  <a:srgbClr val="484848"/>
                </a:solidFill>
              </a:rPr>
              <a:t> </a:t>
            </a:r>
            <a:r>
              <a:rPr lang="en-US" sz="1600">
                <a:solidFill>
                  <a:srgbClr val="484848"/>
                </a:solidFill>
              </a:rPr>
              <a:t>intermediate</a:t>
            </a:r>
            <a:r>
              <a:rPr lang="en-US" sz="1600">
                <a:solidFill>
                  <a:srgbClr val="484848"/>
                </a:solidFill>
              </a:rPr>
              <a:t> stations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each intermediate node knows only its </a:t>
            </a:r>
            <a:r>
              <a:rPr lang="en-US" sz="1600">
                <a:solidFill>
                  <a:srgbClr val="484848"/>
                </a:solidFill>
              </a:rPr>
              <a:t>predecessor</a:t>
            </a:r>
            <a:r>
              <a:rPr lang="en-US" sz="1600">
                <a:solidFill>
                  <a:srgbClr val="484848"/>
                </a:solidFill>
              </a:rPr>
              <a:t> and successor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84848"/>
                </a:solidFill>
              </a:rPr>
              <a:t>This makes tracing the message source very hard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120" y="1527120"/>
            <a:ext cx="2437920" cy="2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379" name="Google Shape;37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500"/>
            <a:ext cx="9144001" cy="3088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385" name="Google Shape;38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500"/>
            <a:ext cx="9144001" cy="308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300" y="1281505"/>
            <a:ext cx="9144001" cy="308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392" name="Google Shape;3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500"/>
            <a:ext cx="9144001" cy="308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1129106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8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399" name="Google Shape;39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05" name="Google Shape;40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7"/>
          <p:cNvSpPr txBox="1"/>
          <p:nvPr/>
        </p:nvSpPr>
        <p:spPr>
          <a:xfrm>
            <a:off x="457200" y="285120"/>
            <a:ext cx="82915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7"/>
          <p:cNvSpPr txBox="1"/>
          <p:nvPr/>
        </p:nvSpPr>
        <p:spPr>
          <a:xfrm>
            <a:off x="457200" y="1143000"/>
            <a:ext cx="5943240" cy="32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84848"/>
                </a:solidFill>
              </a:rPr>
              <a:t>Understand in full detail what is tor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Understand in full detail how tor works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This includes the protocol 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This includes </a:t>
            </a:r>
            <a:r>
              <a:rPr lang="en-US" sz="1600">
                <a:solidFill>
                  <a:srgbClr val="484848"/>
                </a:solidFill>
              </a:rPr>
              <a:t>major</a:t>
            </a:r>
            <a:r>
              <a:rPr lang="en-US" sz="1600">
                <a:solidFill>
                  <a:srgbClr val="484848"/>
                </a:solidFill>
              </a:rPr>
              <a:t> components in its backend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Understand what are onion services(a.k.a the dark web)</a:t>
            </a:r>
            <a:endParaRPr sz="1600"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12" name="Google Shape;4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20" name="Google Shape;4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29" name="Google Shape;4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0" y="13734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38" name="Google Shape;43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0" y="1373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9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48" name="Google Shape;4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0" y="1373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58" name="Google Shape;45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0" y="1373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69" name="Google Shape;4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0" y="1373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79" name="Google Shape;47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0" y="1373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89" name="Google Shape;4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0" y="13734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498" name="Google Shape;49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8"/>
          <p:cNvSpPr txBox="1"/>
          <p:nvPr/>
        </p:nvSpPr>
        <p:spPr>
          <a:xfrm>
            <a:off x="457200" y="285120"/>
            <a:ext cx="82915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Prerequisites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68"/>
          <p:cNvSpPr txBox="1"/>
          <p:nvPr/>
        </p:nvSpPr>
        <p:spPr>
          <a:xfrm>
            <a:off x="457200" y="1143000"/>
            <a:ext cx="5943240" cy="320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Basic networking knowledge(ip,ARP,NAT)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Basic understanding of </a:t>
            </a:r>
            <a:r>
              <a:rPr lang="en-US" sz="1800">
                <a:solidFill>
                  <a:srgbClr val="595959"/>
                </a:solidFill>
              </a:rPr>
              <a:t>encryption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Basic understanding of ssl/tls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9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507" name="Google Shape;50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3594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515" name="Google Shape;51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22306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522" name="Google Shape;52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1297231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528" name="Google Shape;52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500"/>
            <a:ext cx="9144001" cy="308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1129106"/>
            <a:ext cx="9143999" cy="318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9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535" name="Google Shape;53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500"/>
            <a:ext cx="9144001" cy="308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300" y="1281505"/>
            <a:ext cx="9144001" cy="308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0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routing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542" name="Google Shape;54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500"/>
            <a:ext cx="9144001" cy="3088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1"/>
          <p:cNvSpPr txBox="1"/>
          <p:nvPr/>
        </p:nvSpPr>
        <p:spPr>
          <a:xfrm>
            <a:off x="457200" y="1314350"/>
            <a:ext cx="82494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8F9FA"/>
                </a:solidFill>
              </a:rPr>
              <a:t>The TOR design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The TOR design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02"/>
          <p:cNvSpPr txBox="1"/>
          <p:nvPr/>
        </p:nvSpPr>
        <p:spPr>
          <a:xfrm>
            <a:off x="457200" y="1143000"/>
            <a:ext cx="59616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TOR network is an overlay network comprised of nodes 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Each node is called onion route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Nodes create a variation of onion routing paths called circuit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Traffic from a client is sent </a:t>
            </a:r>
            <a:r>
              <a:rPr lang="en-US" sz="1600">
                <a:solidFill>
                  <a:srgbClr val="484848"/>
                </a:solidFill>
              </a:rPr>
              <a:t>through</a:t>
            </a:r>
            <a:r>
              <a:rPr lang="en-US" sz="1600">
                <a:solidFill>
                  <a:srgbClr val="484848"/>
                </a:solidFill>
              </a:rPr>
              <a:t> a random circuit,comprised of random nodes  to its destination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TOR assumes large numbers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Large number of nodes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Large number of client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As so very large amount of </a:t>
            </a:r>
            <a:r>
              <a:rPr lang="en-US" sz="1600">
                <a:solidFill>
                  <a:srgbClr val="484848"/>
                </a:solidFill>
              </a:rPr>
              <a:t>possible</a:t>
            </a:r>
            <a:r>
              <a:rPr lang="en-US" sz="1600">
                <a:solidFill>
                  <a:srgbClr val="484848"/>
                </a:solidFill>
              </a:rPr>
              <a:t> combinations</a:t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554" name="Google Shape;55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800" y="1213200"/>
            <a:ext cx="2725202" cy="185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0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CELLS and communication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03"/>
          <p:cNvSpPr txBox="1"/>
          <p:nvPr/>
        </p:nvSpPr>
        <p:spPr>
          <a:xfrm>
            <a:off x="457200" y="1143000"/>
            <a:ext cx="80826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Tor presents the SOCKS 5 proxy for communication 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Tor provides communication only  using  tls\ssl 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rgbClr val="484848"/>
                </a:solidFill>
              </a:rPr>
              <a:t>Currently runs only over TCP!!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Tor  </a:t>
            </a:r>
            <a:r>
              <a:rPr lang="en-US" sz="1600">
                <a:solidFill>
                  <a:srgbClr val="484848"/>
                </a:solidFill>
              </a:rPr>
              <a:t>message</a:t>
            </a:r>
            <a:r>
              <a:rPr lang="en-US" sz="1600">
                <a:solidFill>
                  <a:srgbClr val="484848"/>
                </a:solidFill>
              </a:rPr>
              <a:t> are sent using a custom protocol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Messages are </a:t>
            </a:r>
            <a:r>
              <a:rPr lang="en-US" sz="1600">
                <a:solidFill>
                  <a:srgbClr val="484848"/>
                </a:solidFill>
              </a:rPr>
              <a:t>separated</a:t>
            </a:r>
            <a:r>
              <a:rPr lang="en-US" sz="1600">
                <a:solidFill>
                  <a:srgbClr val="484848"/>
                </a:solidFill>
              </a:rPr>
              <a:t> into 512 bytes and are called cells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200">
                <a:solidFill>
                  <a:srgbClr val="F8F9FA"/>
                </a:solidFill>
              </a:rPr>
              <a:t>Cell types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566" name="Google Shape;566;p104"/>
          <p:cNvSpPr txBox="1"/>
          <p:nvPr/>
        </p:nvSpPr>
        <p:spPr>
          <a:xfrm>
            <a:off x="457200" y="1143000"/>
            <a:ext cx="80826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84848"/>
                </a:solidFill>
              </a:rPr>
              <a:t>There are 2 types of cells in TOR 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first type is called control cell and is used for sending  control commands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second type is called relay cell and it is used for sending data </a:t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567" name="Google Shape;56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475" y="2727299"/>
            <a:ext cx="4842325" cy="14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9"/>
          <p:cNvSpPr txBox="1"/>
          <p:nvPr/>
        </p:nvSpPr>
        <p:spPr>
          <a:xfrm>
            <a:off x="457200" y="1314350"/>
            <a:ext cx="74826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8F9FA"/>
                </a:solidFill>
              </a:rPr>
              <a:t>Lets recap basic </a:t>
            </a:r>
            <a:r>
              <a:rPr b="1" lang="en-US" sz="5600">
                <a:solidFill>
                  <a:srgbClr val="F8F9FA"/>
                </a:solidFill>
              </a:rPr>
              <a:t>security</a:t>
            </a:r>
            <a:r>
              <a:rPr b="1" lang="en-US" sz="5600">
                <a:solidFill>
                  <a:srgbClr val="F8F9FA"/>
                </a:solidFill>
              </a:rPr>
              <a:t> concepts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Control cell  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573" name="Google Shape;573;p105"/>
          <p:cNvSpPr txBox="1"/>
          <p:nvPr/>
        </p:nvSpPr>
        <p:spPr>
          <a:xfrm>
            <a:off x="457200" y="1143000"/>
            <a:ext cx="80826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84848"/>
                </a:solidFill>
              </a:rPr>
              <a:t>It is comprised of the following structure: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circuit id : 1 byte, uuid of the current circuit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Command : 2 Byte representing some control option.The options are: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padding            : used for keep alive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create/created  : used for creation of circuits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destroy             : used for destroying a circuit 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Data : 509 byte command content</a:t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574" name="Google Shape;574;p105"/>
          <p:cNvPicPr preferRelativeResize="0"/>
          <p:nvPr/>
        </p:nvPicPr>
        <p:blipFill rotWithShape="1">
          <a:blip r:embed="rId3">
            <a:alphaModFix/>
          </a:blip>
          <a:srcRect b="54268" l="0" r="0" t="0"/>
          <a:stretch/>
        </p:blipFill>
        <p:spPr>
          <a:xfrm>
            <a:off x="1744625" y="3724137"/>
            <a:ext cx="4842325" cy="6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Relay</a:t>
            </a:r>
            <a:r>
              <a:rPr b="1" lang="en-US" sz="3200">
                <a:solidFill>
                  <a:srgbClr val="F8F9FA"/>
                </a:solidFill>
              </a:rPr>
              <a:t> cell  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580" name="Google Shape;580;p106"/>
          <p:cNvSpPr txBox="1"/>
          <p:nvPr/>
        </p:nvSpPr>
        <p:spPr>
          <a:xfrm>
            <a:off x="454500" y="1180625"/>
            <a:ext cx="80826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It is comprised of the following structure: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circuit id : 1 byte, uuid of the current circuit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Relay : 1 Byte representing some control option.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StreamID : 2  Byte representing the stream byte. Multiple streams can be on a single circuit!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Digest : 6 Byte, checksum for integrity checking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Len : 2 Byte,  the length of the relay payload</a:t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581" name="Google Shape;581;p106"/>
          <p:cNvPicPr preferRelativeResize="0"/>
          <p:nvPr/>
        </p:nvPicPr>
        <p:blipFill rotWithShape="1">
          <a:blip r:embed="rId3">
            <a:alphaModFix/>
          </a:blip>
          <a:srcRect b="0" l="2334" r="0" t="49215"/>
          <a:stretch/>
        </p:blipFill>
        <p:spPr>
          <a:xfrm>
            <a:off x="3555275" y="3769950"/>
            <a:ext cx="4729149" cy="7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Relay cell  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587" name="Google Shape;587;p107"/>
          <p:cNvSpPr txBox="1"/>
          <p:nvPr/>
        </p:nvSpPr>
        <p:spPr>
          <a:xfrm>
            <a:off x="530700" y="1333025"/>
            <a:ext cx="8082600" cy="21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●"/>
            </a:pPr>
            <a:r>
              <a:rPr lang="en-US" sz="1200">
                <a:solidFill>
                  <a:srgbClr val="484848"/>
                </a:solidFill>
              </a:rPr>
              <a:t>Command  : 1 byte,a relay command.The options are:</a:t>
            </a:r>
            <a:endParaRPr sz="1200">
              <a:solidFill>
                <a:srgbClr val="484848"/>
              </a:solidFill>
            </a:endParaRPr>
          </a:p>
          <a:p>
            <a:pPr indent="-279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800"/>
              <a:buChar char="○"/>
            </a:pPr>
            <a:r>
              <a:rPr lang="en-US" sz="1200">
                <a:solidFill>
                  <a:srgbClr val="484848"/>
                </a:solidFill>
              </a:rPr>
              <a:t>relay data        : for transferring data</a:t>
            </a:r>
            <a:endParaRPr sz="1200">
              <a:solidFill>
                <a:srgbClr val="484848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○"/>
            </a:pPr>
            <a:r>
              <a:rPr lang="en-US" sz="1200">
                <a:solidFill>
                  <a:srgbClr val="484848"/>
                </a:solidFill>
              </a:rPr>
              <a:t>relay begin       : to open a stream</a:t>
            </a:r>
            <a:endParaRPr sz="1200">
              <a:solidFill>
                <a:srgbClr val="484848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○"/>
            </a:pPr>
            <a:r>
              <a:rPr lang="en-US" sz="1200">
                <a:solidFill>
                  <a:srgbClr val="484848"/>
                </a:solidFill>
              </a:rPr>
              <a:t>relay end          : to close a stram</a:t>
            </a:r>
            <a:endParaRPr sz="1200">
              <a:solidFill>
                <a:srgbClr val="484848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○"/>
            </a:pPr>
            <a:r>
              <a:rPr lang="en-US" sz="1200">
                <a:solidFill>
                  <a:srgbClr val="484848"/>
                </a:solidFill>
              </a:rPr>
              <a:t>relay teardown : to destroy a stream</a:t>
            </a:r>
            <a:endParaRPr sz="1200">
              <a:solidFill>
                <a:srgbClr val="484848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○"/>
            </a:pPr>
            <a:r>
              <a:rPr lang="en-US" sz="1200">
                <a:solidFill>
                  <a:srgbClr val="484848"/>
                </a:solidFill>
              </a:rPr>
              <a:t>relay extend/relay extended      :to ex- tend the circuit by a hop, and to acknowledge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○"/>
            </a:pPr>
            <a:r>
              <a:rPr lang="en-US" sz="1200">
                <a:solidFill>
                  <a:srgbClr val="484848"/>
                </a:solidFill>
              </a:rPr>
              <a:t>relay truncate/relay truncated : to tear down only part of the circuit, and to acknowledge</a:t>
            </a:r>
            <a:endParaRPr sz="1200">
              <a:solidFill>
                <a:srgbClr val="484848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○"/>
            </a:pPr>
            <a:r>
              <a:rPr lang="en-US" sz="1200">
                <a:solidFill>
                  <a:srgbClr val="484848"/>
                </a:solidFill>
              </a:rPr>
              <a:t>relay sendme : congestion control</a:t>
            </a:r>
            <a:endParaRPr sz="1200">
              <a:solidFill>
                <a:srgbClr val="484848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○"/>
            </a:pPr>
            <a:r>
              <a:rPr lang="en-US" sz="1200">
                <a:solidFill>
                  <a:srgbClr val="484848"/>
                </a:solidFill>
              </a:rPr>
              <a:t>relay drop      : implement long-range dummies</a:t>
            </a:r>
            <a:endParaRPr sz="1200">
              <a:solidFill>
                <a:srgbClr val="484848"/>
              </a:solidFill>
            </a:endParaRPr>
          </a:p>
        </p:txBody>
      </p:sp>
      <p:pic>
        <p:nvPicPr>
          <p:cNvPr id="588" name="Google Shape;588;p107"/>
          <p:cNvPicPr preferRelativeResize="0"/>
          <p:nvPr/>
        </p:nvPicPr>
        <p:blipFill rotWithShape="1">
          <a:blip r:embed="rId3">
            <a:alphaModFix/>
          </a:blip>
          <a:srcRect b="0" l="2334" r="0" t="49215"/>
          <a:stretch/>
        </p:blipFill>
        <p:spPr>
          <a:xfrm>
            <a:off x="1757525" y="3701050"/>
            <a:ext cx="4729149" cy="7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Relay cell  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594" name="Google Shape;594;p108"/>
          <p:cNvSpPr txBox="1"/>
          <p:nvPr/>
        </p:nvSpPr>
        <p:spPr>
          <a:xfrm>
            <a:off x="530700" y="1333025"/>
            <a:ext cx="808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●"/>
            </a:pPr>
            <a:r>
              <a:rPr lang="en-US" sz="1200">
                <a:solidFill>
                  <a:srgbClr val="484848"/>
                </a:solidFill>
              </a:rPr>
              <a:t>data : 598B for command data</a:t>
            </a:r>
            <a:endParaRPr sz="1200">
              <a:solidFill>
                <a:srgbClr val="484848"/>
              </a:solidFill>
            </a:endParaRPr>
          </a:p>
        </p:txBody>
      </p:sp>
      <p:pic>
        <p:nvPicPr>
          <p:cNvPr id="595" name="Google Shape;595;p108"/>
          <p:cNvPicPr preferRelativeResize="0"/>
          <p:nvPr/>
        </p:nvPicPr>
        <p:blipFill rotWithShape="1">
          <a:blip r:embed="rId3">
            <a:alphaModFix/>
          </a:blip>
          <a:srcRect b="0" l="2334" r="0" t="49215"/>
          <a:stretch/>
        </p:blipFill>
        <p:spPr>
          <a:xfrm>
            <a:off x="1757525" y="3701050"/>
            <a:ext cx="4729149" cy="7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9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Circuit creation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601" name="Google Shape;601;p109"/>
          <p:cNvSpPr txBox="1"/>
          <p:nvPr/>
        </p:nvSpPr>
        <p:spPr>
          <a:xfrm>
            <a:off x="530700" y="1333025"/>
            <a:ext cx="808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●"/>
            </a:pPr>
            <a:r>
              <a:rPr lang="en-US" sz="1200">
                <a:solidFill>
                  <a:srgbClr val="484848"/>
                </a:solidFill>
              </a:rPr>
              <a:t>data : 598B for command data</a:t>
            </a:r>
            <a:endParaRPr sz="1200">
              <a:solidFill>
                <a:srgbClr val="484848"/>
              </a:solidFill>
            </a:endParaRPr>
          </a:p>
        </p:txBody>
      </p:sp>
      <p:pic>
        <p:nvPicPr>
          <p:cNvPr id="602" name="Google Shape;602;p109"/>
          <p:cNvPicPr preferRelativeResize="0"/>
          <p:nvPr/>
        </p:nvPicPr>
        <p:blipFill rotWithShape="1">
          <a:blip r:embed="rId3">
            <a:alphaModFix/>
          </a:blip>
          <a:srcRect b="0" l="2334" r="0" t="49215"/>
          <a:stretch/>
        </p:blipFill>
        <p:spPr>
          <a:xfrm>
            <a:off x="1757525" y="3701050"/>
            <a:ext cx="4729149" cy="7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75" y="1170075"/>
            <a:ext cx="8808450" cy="33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Circuit creation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609" name="Google Shape;609;p110"/>
          <p:cNvSpPr txBox="1"/>
          <p:nvPr/>
        </p:nvSpPr>
        <p:spPr>
          <a:xfrm>
            <a:off x="530700" y="1333025"/>
            <a:ext cx="808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●"/>
            </a:pPr>
            <a:r>
              <a:rPr lang="en-US" sz="1200">
                <a:solidFill>
                  <a:srgbClr val="484848"/>
                </a:solidFill>
              </a:rPr>
              <a:t>data : 598B for command data</a:t>
            </a:r>
            <a:endParaRPr sz="1200">
              <a:solidFill>
                <a:srgbClr val="484848"/>
              </a:solidFill>
            </a:endParaRPr>
          </a:p>
        </p:txBody>
      </p:sp>
      <p:pic>
        <p:nvPicPr>
          <p:cNvPr id="610" name="Google Shape;610;p110"/>
          <p:cNvPicPr preferRelativeResize="0"/>
          <p:nvPr/>
        </p:nvPicPr>
        <p:blipFill rotWithShape="1">
          <a:blip r:embed="rId3">
            <a:alphaModFix/>
          </a:blip>
          <a:srcRect b="0" l="2334" r="0" t="49215"/>
          <a:stretch/>
        </p:blipFill>
        <p:spPr>
          <a:xfrm>
            <a:off x="1757525" y="3701050"/>
            <a:ext cx="4729149" cy="7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50" y="1137575"/>
            <a:ext cx="8522949" cy="33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1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Circuit creation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617" name="Google Shape;617;p111"/>
          <p:cNvSpPr txBox="1"/>
          <p:nvPr/>
        </p:nvSpPr>
        <p:spPr>
          <a:xfrm>
            <a:off x="530700" y="1333025"/>
            <a:ext cx="808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●"/>
            </a:pPr>
            <a:r>
              <a:rPr lang="en-US" sz="1200">
                <a:solidFill>
                  <a:srgbClr val="484848"/>
                </a:solidFill>
              </a:rPr>
              <a:t>data : 598B for command data</a:t>
            </a:r>
            <a:endParaRPr sz="1200">
              <a:solidFill>
                <a:srgbClr val="484848"/>
              </a:solidFill>
            </a:endParaRPr>
          </a:p>
        </p:txBody>
      </p:sp>
      <p:pic>
        <p:nvPicPr>
          <p:cNvPr id="618" name="Google Shape;618;p111"/>
          <p:cNvPicPr preferRelativeResize="0"/>
          <p:nvPr/>
        </p:nvPicPr>
        <p:blipFill rotWithShape="1">
          <a:blip r:embed="rId3">
            <a:alphaModFix/>
          </a:blip>
          <a:srcRect b="0" l="2334" r="0" t="49215"/>
          <a:stretch/>
        </p:blipFill>
        <p:spPr>
          <a:xfrm>
            <a:off x="1757525" y="3701050"/>
            <a:ext cx="4729149" cy="7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50" y="1137575"/>
            <a:ext cx="8522949" cy="33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50" y="1137575"/>
            <a:ext cx="8549075" cy="3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Circuit creation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626" name="Google Shape;626;p112"/>
          <p:cNvSpPr txBox="1"/>
          <p:nvPr/>
        </p:nvSpPr>
        <p:spPr>
          <a:xfrm>
            <a:off x="530700" y="1333025"/>
            <a:ext cx="8082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●"/>
            </a:pPr>
            <a:r>
              <a:rPr lang="en-US" sz="1200">
                <a:solidFill>
                  <a:srgbClr val="484848"/>
                </a:solidFill>
              </a:rPr>
              <a:t>data : 598B for command data</a:t>
            </a:r>
            <a:endParaRPr sz="1200">
              <a:solidFill>
                <a:srgbClr val="484848"/>
              </a:solidFill>
            </a:endParaRPr>
          </a:p>
        </p:txBody>
      </p:sp>
      <p:pic>
        <p:nvPicPr>
          <p:cNvPr id="627" name="Google Shape;627;p112"/>
          <p:cNvPicPr preferRelativeResize="0"/>
          <p:nvPr/>
        </p:nvPicPr>
        <p:blipFill rotWithShape="1">
          <a:blip r:embed="rId3">
            <a:alphaModFix/>
          </a:blip>
          <a:srcRect b="0" l="2334" r="0" t="49215"/>
          <a:stretch/>
        </p:blipFill>
        <p:spPr>
          <a:xfrm>
            <a:off x="1757525" y="3701050"/>
            <a:ext cx="4729149" cy="7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50" y="1137575"/>
            <a:ext cx="8522949" cy="33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50" y="1137575"/>
            <a:ext cx="8549075" cy="33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725" y="1214125"/>
            <a:ext cx="8607499" cy="3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1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Types of nodes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13"/>
          <p:cNvSpPr txBox="1"/>
          <p:nvPr/>
        </p:nvSpPr>
        <p:spPr>
          <a:xfrm>
            <a:off x="457200" y="1143000"/>
            <a:ext cx="84159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84848"/>
                </a:solidFill>
              </a:rPr>
              <a:t>T</a:t>
            </a:r>
            <a:r>
              <a:rPr lang="en-US">
                <a:solidFill>
                  <a:srgbClr val="484848"/>
                </a:solidFill>
              </a:rPr>
              <a:t>here are couple types of  nodes in a TOR:</a:t>
            </a:r>
            <a:endParaRPr>
              <a:solidFill>
                <a:srgbClr val="484848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Guard node:the entry node </a:t>
            </a:r>
            <a:endParaRPr>
              <a:solidFill>
                <a:srgbClr val="484848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Relay node  : general term for node in a circuit</a:t>
            </a:r>
            <a:endParaRPr>
              <a:solidFill>
                <a:srgbClr val="484848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Exit node  : the exit</a:t>
            </a:r>
            <a:endParaRPr>
              <a:solidFill>
                <a:srgbClr val="484848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Introduction nodes: Connects to the dark web</a:t>
            </a:r>
            <a:endParaRPr>
              <a:solidFill>
                <a:srgbClr val="484848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Redenzous nodes: Connection point to the hidden service </a:t>
            </a:r>
            <a:endParaRPr>
              <a:solidFill>
                <a:srgbClr val="484848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Authority node : a list of hard coded nodes which contain the data on all nodes in the network in a consensus file.They are trusted</a:t>
            </a:r>
            <a:endParaRPr>
              <a:solidFill>
                <a:srgbClr val="484848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Hidden directory node : holds information about nodes in the network</a:t>
            </a:r>
            <a:endParaRPr>
              <a:solidFill>
                <a:srgbClr val="484848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Bridge nodes : not publicly registered nodes in the tor network. </a:t>
            </a:r>
            <a:endParaRPr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TOR Hidden services aka “The dark web”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475" y="1236688"/>
            <a:ext cx="4535925" cy="32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14"/>
          <p:cNvSpPr txBox="1"/>
          <p:nvPr/>
        </p:nvSpPr>
        <p:spPr>
          <a:xfrm>
            <a:off x="3349800" y="2527250"/>
            <a:ext cx="57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relay</a:t>
            </a:r>
            <a:endParaRPr b="1" sz="900"/>
          </a:p>
        </p:txBody>
      </p:sp>
      <p:sp>
        <p:nvSpPr>
          <p:cNvPr id="644" name="Google Shape;644;p114"/>
          <p:cNvSpPr txBox="1"/>
          <p:nvPr/>
        </p:nvSpPr>
        <p:spPr>
          <a:xfrm>
            <a:off x="2634700" y="3048200"/>
            <a:ext cx="57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guard</a:t>
            </a:r>
            <a:endParaRPr b="1" sz="900"/>
          </a:p>
        </p:txBody>
      </p:sp>
      <p:sp>
        <p:nvSpPr>
          <p:cNvPr id="645" name="Google Shape;645;p114"/>
          <p:cNvSpPr txBox="1"/>
          <p:nvPr/>
        </p:nvSpPr>
        <p:spPr>
          <a:xfrm>
            <a:off x="3684900" y="2793775"/>
            <a:ext cx="127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Rendezvous point</a:t>
            </a:r>
            <a:endParaRPr b="1" sz="900"/>
          </a:p>
        </p:txBody>
      </p:sp>
      <p:sp>
        <p:nvSpPr>
          <p:cNvPr id="646" name="Google Shape;646;p114"/>
          <p:cNvSpPr txBox="1"/>
          <p:nvPr/>
        </p:nvSpPr>
        <p:spPr>
          <a:xfrm>
            <a:off x="5095625" y="2895600"/>
            <a:ext cx="57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relay</a:t>
            </a:r>
            <a:endParaRPr b="1" sz="900"/>
          </a:p>
        </p:txBody>
      </p:sp>
      <p:sp>
        <p:nvSpPr>
          <p:cNvPr id="647" name="Google Shape;647;p114"/>
          <p:cNvSpPr txBox="1"/>
          <p:nvPr/>
        </p:nvSpPr>
        <p:spPr>
          <a:xfrm>
            <a:off x="4172175" y="3618150"/>
            <a:ext cx="57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guard</a:t>
            </a:r>
            <a:endParaRPr b="1" sz="900"/>
          </a:p>
        </p:txBody>
      </p:sp>
      <p:sp>
        <p:nvSpPr>
          <p:cNvPr id="648" name="Google Shape;648;p114"/>
          <p:cNvSpPr txBox="1"/>
          <p:nvPr/>
        </p:nvSpPr>
        <p:spPr>
          <a:xfrm>
            <a:off x="5095625" y="3518800"/>
            <a:ext cx="57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relay</a:t>
            </a:r>
            <a:endParaRPr b="1"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Symmetric encryption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0"/>
          <p:cNvSpPr txBox="1"/>
          <p:nvPr/>
        </p:nvSpPr>
        <p:spPr>
          <a:xfrm>
            <a:off x="457200" y="1143000"/>
            <a:ext cx="5943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10" name="Google Shape;310;p70"/>
          <p:cNvSpPr txBox="1"/>
          <p:nvPr/>
        </p:nvSpPr>
        <p:spPr>
          <a:xfrm>
            <a:off x="0" y="1148700"/>
            <a:ext cx="49968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There are 2 types of </a:t>
            </a:r>
            <a:r>
              <a:rPr lang="en-US" sz="1800">
                <a:solidFill>
                  <a:srgbClr val="595959"/>
                </a:solidFill>
              </a:rPr>
              <a:t>encryptions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Symmetric</a:t>
            </a:r>
            <a:r>
              <a:rPr lang="en-US" sz="1800">
                <a:solidFill>
                  <a:srgbClr val="595959"/>
                </a:solidFill>
              </a:rPr>
              <a:t> encryption:	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Alice wants to send Bob a message </a:t>
            </a:r>
            <a:r>
              <a:rPr b="1" lang="en-US" sz="1800">
                <a:solidFill>
                  <a:srgbClr val="595959"/>
                </a:solidFill>
              </a:rPr>
              <a:t>m</a:t>
            </a:r>
            <a:endParaRPr b="1"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Alice uses a special function Enc and a secret key  </a:t>
            </a:r>
            <a:r>
              <a:rPr b="1" lang="en-US" sz="1800">
                <a:solidFill>
                  <a:srgbClr val="595959"/>
                </a:solidFill>
              </a:rPr>
              <a:t>k</a:t>
            </a:r>
            <a:r>
              <a:rPr lang="en-US" sz="1800">
                <a:solidFill>
                  <a:srgbClr val="595959"/>
                </a:solidFill>
              </a:rPr>
              <a:t> to create a </a:t>
            </a:r>
            <a:r>
              <a:rPr lang="en-US" sz="1800">
                <a:solidFill>
                  <a:srgbClr val="595959"/>
                </a:solidFill>
              </a:rPr>
              <a:t>ciphertext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b="1" lang="en-US" sz="1800">
                <a:solidFill>
                  <a:srgbClr val="595959"/>
                </a:solidFill>
              </a:rPr>
              <a:t>c</a:t>
            </a:r>
            <a:endParaRPr b="1"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Bob uses the same secret key </a:t>
            </a:r>
            <a:r>
              <a:rPr b="1" lang="en-US" sz="1800">
                <a:solidFill>
                  <a:srgbClr val="595959"/>
                </a:solidFill>
              </a:rPr>
              <a:t>k </a:t>
            </a:r>
            <a:r>
              <a:rPr lang="en-US" sz="1800">
                <a:solidFill>
                  <a:srgbClr val="595959"/>
                </a:solidFill>
              </a:rPr>
              <a:t>and a special </a:t>
            </a:r>
            <a:r>
              <a:rPr lang="en-US" sz="1800">
                <a:solidFill>
                  <a:srgbClr val="595959"/>
                </a:solidFill>
              </a:rPr>
              <a:t>decrypt</a:t>
            </a:r>
            <a:r>
              <a:rPr lang="en-US" sz="1800">
                <a:solidFill>
                  <a:srgbClr val="595959"/>
                </a:solidFill>
              </a:rPr>
              <a:t> function DEC to retrieve the original message from the ciphertext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11" name="Google Shape;3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950" y="1316800"/>
            <a:ext cx="3657600" cy="23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TOR Hidden services aka “The dark web”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15"/>
          <p:cNvSpPr txBox="1"/>
          <p:nvPr/>
        </p:nvSpPr>
        <p:spPr>
          <a:xfrm>
            <a:off x="457200" y="1143000"/>
            <a:ext cx="8686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A famous component of TOR is the dark web where </a:t>
            </a:r>
            <a:r>
              <a:rPr lang="en-US" sz="1600">
                <a:solidFill>
                  <a:srgbClr val="484848"/>
                </a:solidFill>
              </a:rPr>
              <a:t>illegal</a:t>
            </a:r>
            <a:r>
              <a:rPr lang="en-US" sz="1600">
                <a:solidFill>
                  <a:srgbClr val="484848"/>
                </a:solidFill>
              </a:rPr>
              <a:t> stuff are done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U</a:t>
            </a:r>
            <a:r>
              <a:rPr lang="en-US" sz="1600">
                <a:solidFill>
                  <a:srgbClr val="484848"/>
                </a:solidFill>
              </a:rPr>
              <a:t>nlike</a:t>
            </a:r>
            <a:r>
              <a:rPr lang="en-US" sz="1600">
                <a:solidFill>
                  <a:srgbClr val="484848"/>
                </a:solidFill>
              </a:rPr>
              <a:t> </a:t>
            </a:r>
            <a:r>
              <a:rPr lang="en-US" sz="1600">
                <a:solidFill>
                  <a:srgbClr val="484848"/>
                </a:solidFill>
              </a:rPr>
              <a:t>regular</a:t>
            </a:r>
            <a:r>
              <a:rPr lang="en-US" sz="1600">
                <a:solidFill>
                  <a:srgbClr val="484848"/>
                </a:solidFill>
              </a:rPr>
              <a:t> TOR where traffic goes in to TOR and exists to the regular internet,the traffic does not leave thee TOR network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Traffic remaining in the dark web cannot be easily </a:t>
            </a:r>
            <a:r>
              <a:rPr lang="en-US" sz="1600">
                <a:solidFill>
                  <a:srgbClr val="484848"/>
                </a:solidFill>
              </a:rPr>
              <a:t>discovered.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Unlike regular circuit there are 6 nodes in a connection to a “hidden service”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Alice&lt;-&gt;Guard&lt;-&gt;Relay&lt;-&gt;Rendezvous point&lt;-&gt;Relay&lt;-&gt;Relay&lt;-&gt;Guard&lt;-&gt;Hidden service</a:t>
            </a:r>
            <a:endParaRPr sz="1600"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TOR Hidden services aka “The dark web”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660" name="Google Shape;660;p116"/>
          <p:cNvSpPr txBox="1"/>
          <p:nvPr/>
        </p:nvSpPr>
        <p:spPr>
          <a:xfrm>
            <a:off x="457200" y="1143000"/>
            <a:ext cx="5337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A hidden service creates circuits to a list of random  relay nodes in the node circuits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Each node in this list is known as “introduction point”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Each “</a:t>
            </a:r>
            <a:r>
              <a:rPr lang="en-US" sz="1600">
                <a:solidFill>
                  <a:srgbClr val="484848"/>
                </a:solidFill>
              </a:rPr>
              <a:t>introduction</a:t>
            </a:r>
            <a:r>
              <a:rPr lang="en-US" sz="1600">
                <a:solidFill>
                  <a:srgbClr val="484848"/>
                </a:solidFill>
              </a:rPr>
              <a:t> point” does not know that it an introduction point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list of introduction points is then sent to the directory </a:t>
            </a:r>
            <a:r>
              <a:rPr lang="en-US" sz="1600">
                <a:solidFill>
                  <a:srgbClr val="484848"/>
                </a:solidFill>
              </a:rPr>
              <a:t>authority</a:t>
            </a:r>
            <a:r>
              <a:rPr lang="en-US" sz="1600">
                <a:solidFill>
                  <a:srgbClr val="484848"/>
                </a:solidFill>
              </a:rPr>
              <a:t> </a:t>
            </a:r>
            <a:endParaRPr sz="1600">
              <a:solidFill>
                <a:srgbClr val="484848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661" name="Google Shape;6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725" y="1145275"/>
            <a:ext cx="3288574" cy="337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TOR Hidden services aka “The dark web”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667" name="Google Shape;667;p117"/>
          <p:cNvSpPr txBox="1"/>
          <p:nvPr/>
        </p:nvSpPr>
        <p:spPr>
          <a:xfrm>
            <a:off x="457200" y="1143000"/>
            <a:ext cx="5373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A client wishing to connect to the hidden service queries the directory authority for a introduction point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It creates a circuit known as  introduction point ,sends details to random introduction point </a:t>
            </a:r>
            <a:endParaRPr sz="1600">
              <a:solidFill>
                <a:srgbClr val="484848"/>
              </a:solidFill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hidden service then creates a circuit to the introduction point and then  connects to the hidden service</a:t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668" name="Google Shape;66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875" y="1219200"/>
            <a:ext cx="3115726" cy="329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TOR onion address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18"/>
          <p:cNvSpPr txBox="1"/>
          <p:nvPr/>
        </p:nvSpPr>
        <p:spPr>
          <a:xfrm>
            <a:off x="228600" y="1143000"/>
            <a:ext cx="78540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Look different to regular website address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Tor onion services are for hidden services </a:t>
            </a:r>
            <a:r>
              <a:rPr lang="en-US" sz="1600">
                <a:solidFill>
                  <a:srgbClr val="484848"/>
                </a:solidFill>
              </a:rPr>
              <a:t>only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Onion services end with `.onion`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Onion addresses have the following format: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Base32(public long term key| checksum of key | protocol version)</a:t>
            </a:r>
            <a:endParaRPr sz="1600">
              <a:solidFill>
                <a:srgbClr val="484848"/>
              </a:solidFill>
            </a:endParaRPr>
          </a:p>
        </p:txBody>
      </p:sp>
      <p:graphicFrame>
        <p:nvGraphicFramePr>
          <p:cNvPr id="675" name="Google Shape;675;p118"/>
          <p:cNvGraphicFramePr/>
          <p:nvPr/>
        </p:nvGraphicFramePr>
        <p:xfrm>
          <a:off x="5530875" y="135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{1B1897F4-1629-40E0-A7C2-50AD42E3124F}</a:tableStyleId>
              </a:tblPr>
              <a:tblGrid>
                <a:gridCol w="623075"/>
                <a:gridCol w="2890450"/>
              </a:tblGrid>
              <a:tr h="30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/>
                        <a:t>Site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/>
                        <a:t>Address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51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/>
                        <a:t>Facebook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sng">
                          <a:solidFill>
                            <a:schemeClr val="hlink"/>
                          </a:solidFill>
                          <a:hlinkClick r:id="rId3"/>
                        </a:rPr>
                        <a:t>https://www.facebookwkhpilnemxj7asaniu7vnjjbiltxjqhye3mhbshg7kx5tfyd.onion/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38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/>
                        <a:t>bbc 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/>
                        <a:t>https://www.bbcnewsd73hkzno2ini43t4gblxvycyac5aw4gnv7t2rccijh7745uqd.onion/</a:t>
                      </a:r>
                      <a:endParaRPr sz="500"/>
                    </a:p>
                  </a:txBody>
                  <a:tcPr marT="91425" marB="91425" marR="91425" marL="91425"/>
                </a:tc>
              </a:tr>
              <a:tr h="30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/>
                        <a:t>nytimes</a:t>
                      </a:r>
                      <a:endParaRPr sz="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/>
                        <a:t>https://ej3kv4ebuugcmuwxctx5ic7zxh73rnxt42soi3tdneu2c2em55thufqd.onion/</a:t>
                      </a:r>
                      <a:endParaRPr sz="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19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TOR descriptor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119"/>
          <p:cNvSpPr txBox="1"/>
          <p:nvPr/>
        </p:nvSpPr>
        <p:spPr>
          <a:xfrm>
            <a:off x="457200" y="1143000"/>
            <a:ext cx="8415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A </a:t>
            </a:r>
            <a:r>
              <a:rPr lang="en-US" sz="1600">
                <a:solidFill>
                  <a:srgbClr val="484848"/>
                </a:solidFill>
              </a:rPr>
              <a:t>document</a:t>
            </a:r>
            <a:r>
              <a:rPr lang="en-US" sz="1600">
                <a:solidFill>
                  <a:srgbClr val="484848"/>
                </a:solidFill>
              </a:rPr>
              <a:t> that specifies information about a hidden service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This includes a list of all introduction points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This includes other parameters such as </a:t>
            </a:r>
            <a:r>
              <a:rPr lang="en-US" sz="1600">
                <a:solidFill>
                  <a:srgbClr val="484848"/>
                </a:solidFill>
              </a:rPr>
              <a:t>requirements</a:t>
            </a:r>
            <a:r>
              <a:rPr lang="en-US" sz="1600">
                <a:solidFill>
                  <a:srgbClr val="484848"/>
                </a:solidFill>
              </a:rPr>
              <a:t> for </a:t>
            </a:r>
            <a:r>
              <a:rPr lang="en-US" sz="1600">
                <a:solidFill>
                  <a:srgbClr val="484848"/>
                </a:solidFill>
              </a:rPr>
              <a:t>authentications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descriptor is </a:t>
            </a:r>
            <a:r>
              <a:rPr lang="en-US" sz="1600">
                <a:solidFill>
                  <a:srgbClr val="484848"/>
                </a:solidFill>
              </a:rPr>
              <a:t>published</a:t>
            </a:r>
            <a:r>
              <a:rPr lang="en-US" sz="1600">
                <a:solidFill>
                  <a:srgbClr val="484848"/>
                </a:solidFill>
              </a:rPr>
              <a:t>  and is saved inside the HSDIR database</a:t>
            </a:r>
            <a:endParaRPr sz="1600"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2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HSDir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687" name="Google Shape;687;p120"/>
          <p:cNvSpPr txBox="1"/>
          <p:nvPr/>
        </p:nvSpPr>
        <p:spPr>
          <a:xfrm>
            <a:off x="457200" y="1143000"/>
            <a:ext cx="8415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Short for hidden service director server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This is a distributed hash table database that keeps hidden service descriptors( a list of introduction points for hidden service)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Client queries the table and can </a:t>
            </a:r>
            <a:r>
              <a:rPr lang="en-US" sz="1600">
                <a:solidFill>
                  <a:srgbClr val="484848"/>
                </a:solidFill>
              </a:rPr>
              <a:t>receive</a:t>
            </a:r>
            <a:r>
              <a:rPr lang="en-US" sz="1600">
                <a:solidFill>
                  <a:srgbClr val="484848"/>
                </a:solidFill>
              </a:rPr>
              <a:t> the descriptor</a:t>
            </a:r>
            <a:endParaRPr sz="1600"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2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Theory: Distributed Hash Table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693" name="Google Shape;693;p121"/>
          <p:cNvSpPr txBox="1"/>
          <p:nvPr/>
        </p:nvSpPr>
        <p:spPr>
          <a:xfrm>
            <a:off x="364050" y="1640925"/>
            <a:ext cx="84159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Also sometimes known as key value </a:t>
            </a:r>
            <a:r>
              <a:rPr lang="en-US" sz="1600">
                <a:solidFill>
                  <a:srgbClr val="484848"/>
                </a:solidFill>
              </a:rPr>
              <a:t>store</a:t>
            </a:r>
            <a:r>
              <a:rPr lang="en-US" sz="1600">
                <a:solidFill>
                  <a:srgbClr val="484848"/>
                </a:solidFill>
              </a:rPr>
              <a:t> 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A type of distributed system that provides lookup services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DHT may be distributed over many nodes(scalable)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DHT are fault tolerant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DHT do not have a </a:t>
            </a:r>
            <a:r>
              <a:rPr lang="en-US" sz="1600">
                <a:solidFill>
                  <a:srgbClr val="484848"/>
                </a:solidFill>
              </a:rPr>
              <a:t>central</a:t>
            </a:r>
            <a:r>
              <a:rPr lang="en-US" sz="1600">
                <a:solidFill>
                  <a:srgbClr val="484848"/>
                </a:solidFill>
              </a:rPr>
              <a:t> </a:t>
            </a:r>
            <a:r>
              <a:rPr lang="en-US" sz="1600">
                <a:solidFill>
                  <a:srgbClr val="484848"/>
                </a:solidFill>
              </a:rPr>
              <a:t>authority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Supports put/get/delete/update  API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Does not impose any structure on keys</a:t>
            </a:r>
            <a:endParaRPr sz="16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694" name="Google Shape;69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775" y="2694975"/>
            <a:ext cx="3703575" cy="16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Theory: Distributed Hash Table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00" name="Google Shape;700;p122"/>
          <p:cNvSpPr txBox="1"/>
          <p:nvPr/>
        </p:nvSpPr>
        <p:spPr>
          <a:xfrm>
            <a:off x="457200" y="1143000"/>
            <a:ext cx="84159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701" name="Google Shape;70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475" y="1143000"/>
            <a:ext cx="5865124" cy="338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122"/>
          <p:cNvCxnSpPr/>
          <p:nvPr/>
        </p:nvCxnSpPr>
        <p:spPr>
          <a:xfrm flipH="1" rot="10800000">
            <a:off x="1991750" y="3159600"/>
            <a:ext cx="389400" cy="39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3" name="Google Shape;703;p122"/>
          <p:cNvCxnSpPr/>
          <p:nvPr/>
        </p:nvCxnSpPr>
        <p:spPr>
          <a:xfrm rot="10800000">
            <a:off x="2381150" y="2471725"/>
            <a:ext cx="45300" cy="32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4" name="Google Shape;704;p122"/>
          <p:cNvCxnSpPr/>
          <p:nvPr/>
        </p:nvCxnSpPr>
        <p:spPr>
          <a:xfrm flipH="1" rot="10800000">
            <a:off x="2587900" y="1756400"/>
            <a:ext cx="1087800" cy="36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5" name="Google Shape;705;p122"/>
          <p:cNvSpPr txBox="1"/>
          <p:nvPr/>
        </p:nvSpPr>
        <p:spPr>
          <a:xfrm>
            <a:off x="1095650" y="3847250"/>
            <a:ext cx="1285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put(k1,v1)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Theory: Distributed Hash Table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11" name="Google Shape;711;p123"/>
          <p:cNvSpPr txBox="1"/>
          <p:nvPr/>
        </p:nvSpPr>
        <p:spPr>
          <a:xfrm>
            <a:off x="457200" y="1143000"/>
            <a:ext cx="8415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most popular DHT </a:t>
            </a:r>
            <a:r>
              <a:rPr lang="en-US" sz="1600">
                <a:solidFill>
                  <a:srgbClr val="484848"/>
                </a:solidFill>
              </a:rPr>
              <a:t>algorithms</a:t>
            </a:r>
            <a:r>
              <a:rPr lang="en-US" sz="1600">
                <a:solidFill>
                  <a:srgbClr val="484848"/>
                </a:solidFill>
              </a:rPr>
              <a:t> are Kademlia,Chord and Pasttry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Most distributed DHT have an imaginary namespace geography: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Keys are mapped into some abstract geographic space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Routing is done by “closeness”</a:t>
            </a:r>
            <a:endParaRPr sz="16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Theory: Distributed Hash Table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17" name="Google Shape;717;p124"/>
          <p:cNvSpPr txBox="1"/>
          <p:nvPr/>
        </p:nvSpPr>
        <p:spPr>
          <a:xfrm>
            <a:off x="457200" y="1143000"/>
            <a:ext cx="8415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Lets look for example at the Chord </a:t>
            </a:r>
            <a:r>
              <a:rPr lang="en-US" sz="1600">
                <a:solidFill>
                  <a:srgbClr val="484848"/>
                </a:solidFill>
              </a:rPr>
              <a:t>algorithm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Each node has n-bit ID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ID space is circular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Date keys are also IDs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Key is stored on next higher nod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Consistent hashing 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Easy to find keys slowly by following chain of successors</a:t>
            </a:r>
            <a:endParaRPr sz="16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718" name="Google Shape;71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106" y="1143000"/>
            <a:ext cx="2857751" cy="24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As</a:t>
            </a:r>
            <a:r>
              <a:rPr b="1" lang="en-US" sz="3200">
                <a:solidFill>
                  <a:srgbClr val="F8F9FA"/>
                </a:solidFill>
              </a:rPr>
              <a:t>ymmetric encryption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71"/>
          <p:cNvSpPr txBox="1"/>
          <p:nvPr/>
        </p:nvSpPr>
        <p:spPr>
          <a:xfrm>
            <a:off x="457200" y="1143000"/>
            <a:ext cx="5943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18" name="Google Shape;318;p71"/>
          <p:cNvSpPr txBox="1"/>
          <p:nvPr/>
        </p:nvSpPr>
        <p:spPr>
          <a:xfrm>
            <a:off x="0" y="1148700"/>
            <a:ext cx="49968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Asymmetric encryption:	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Alice wants to send Bob a message </a:t>
            </a:r>
            <a:r>
              <a:rPr b="1" lang="en-US" sz="1800">
                <a:solidFill>
                  <a:srgbClr val="595959"/>
                </a:solidFill>
              </a:rPr>
              <a:t>m</a:t>
            </a:r>
            <a:endParaRPr b="1"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Alice uses a special function Enc and a secret key  </a:t>
            </a:r>
            <a:r>
              <a:rPr b="1" lang="en-US" sz="1800">
                <a:solidFill>
                  <a:srgbClr val="595959"/>
                </a:solidFill>
              </a:rPr>
              <a:t>k1</a:t>
            </a:r>
            <a:r>
              <a:rPr lang="en-US" sz="1800">
                <a:solidFill>
                  <a:srgbClr val="595959"/>
                </a:solidFill>
              </a:rPr>
              <a:t> to create a ciphertext </a:t>
            </a:r>
            <a:r>
              <a:rPr b="1" lang="en-US" sz="1800">
                <a:solidFill>
                  <a:srgbClr val="595959"/>
                </a:solidFill>
              </a:rPr>
              <a:t>c</a:t>
            </a:r>
            <a:endParaRPr b="1"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Bob uses the a </a:t>
            </a:r>
            <a:r>
              <a:rPr lang="en-US" sz="1800" u="sng">
                <a:solidFill>
                  <a:srgbClr val="595959"/>
                </a:solidFill>
              </a:rPr>
              <a:t>different</a:t>
            </a:r>
            <a:r>
              <a:rPr lang="en-US" sz="1800">
                <a:solidFill>
                  <a:srgbClr val="595959"/>
                </a:solidFill>
              </a:rPr>
              <a:t> secret key </a:t>
            </a:r>
            <a:r>
              <a:rPr b="1" lang="en-US" sz="1800">
                <a:solidFill>
                  <a:srgbClr val="595959"/>
                </a:solidFill>
              </a:rPr>
              <a:t>k2 </a:t>
            </a:r>
            <a:r>
              <a:rPr lang="en-US" sz="1800">
                <a:solidFill>
                  <a:srgbClr val="595959"/>
                </a:solidFill>
              </a:rPr>
              <a:t>and a special decrypt function DEC to retrieve the original message from the ciphertext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19" name="Google Shape;3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200" y="1315122"/>
            <a:ext cx="3665999" cy="22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Theory: Distributed Hash Table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24" name="Google Shape;724;p125"/>
          <p:cNvSpPr txBox="1"/>
          <p:nvPr/>
        </p:nvSpPr>
        <p:spPr>
          <a:xfrm>
            <a:off x="457200" y="1143000"/>
            <a:ext cx="82341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</a:t>
            </a:r>
            <a:r>
              <a:rPr lang="en-US" sz="1600">
                <a:solidFill>
                  <a:srgbClr val="484848"/>
                </a:solidFill>
              </a:rPr>
              <a:t>naive method has linear search time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Chord improves it by holding a small  “finger” table of size n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Run time to find entry becomes O(log (# of nodes))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Each entry i  for node m holds the closest node by formula:	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m+2^(i-1) mod 2^n</a:t>
            </a:r>
            <a:endParaRPr sz="16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84848"/>
                </a:solidFill>
              </a:rPr>
              <a:t> </a:t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725" name="Google Shape;72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575" y="3094165"/>
            <a:ext cx="1195875" cy="144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431" y="2811100"/>
            <a:ext cx="1941494" cy="167377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25"/>
          <p:cNvSpPr txBox="1"/>
          <p:nvPr/>
        </p:nvSpPr>
        <p:spPr>
          <a:xfrm>
            <a:off x="7604925" y="2858675"/>
            <a:ext cx="507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45</a:t>
            </a:r>
            <a:endParaRPr sz="1800"/>
          </a:p>
        </p:txBody>
      </p:sp>
      <p:pic>
        <p:nvPicPr>
          <p:cNvPr id="728" name="Google Shape;72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402" y="2858675"/>
            <a:ext cx="1385175" cy="16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25"/>
          <p:cNvSpPr txBox="1"/>
          <p:nvPr/>
        </p:nvSpPr>
        <p:spPr>
          <a:xfrm>
            <a:off x="4318500" y="2761200"/>
            <a:ext cx="507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32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TOR DHT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35" name="Google Shape;735;p126"/>
          <p:cNvSpPr txBox="1"/>
          <p:nvPr/>
        </p:nvSpPr>
        <p:spPr>
          <a:xfrm>
            <a:off x="304800" y="1295400"/>
            <a:ext cx="33273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Tor uses a distributed hash table with a circular DHT space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space size is n=256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DHT space changes every 24 hours</a:t>
            </a:r>
            <a:endParaRPr sz="16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84848"/>
                </a:solidFill>
              </a:rPr>
              <a:t> </a:t>
            </a:r>
            <a:endParaRPr sz="1600">
              <a:solidFill>
                <a:srgbClr val="484848"/>
              </a:solidFill>
            </a:endParaRPr>
          </a:p>
        </p:txBody>
      </p:sp>
      <p:sp>
        <p:nvSpPr>
          <p:cNvPr id="736" name="Google Shape;736;p126"/>
          <p:cNvSpPr txBox="1"/>
          <p:nvPr/>
        </p:nvSpPr>
        <p:spPr>
          <a:xfrm>
            <a:off x="7604925" y="2858675"/>
            <a:ext cx="507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7" name="Google Shape;737;p126"/>
          <p:cNvSpPr txBox="1"/>
          <p:nvPr/>
        </p:nvSpPr>
        <p:spPr>
          <a:xfrm>
            <a:off x="4318500" y="2761200"/>
            <a:ext cx="507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38" name="Google Shape;73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375" y="1143000"/>
            <a:ext cx="4796851" cy="338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service creation and publication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44" name="Google Shape;744;p127"/>
          <p:cNvSpPr txBox="1"/>
          <p:nvPr/>
        </p:nvSpPr>
        <p:spPr>
          <a:xfrm>
            <a:off x="457200" y="1143000"/>
            <a:ext cx="8415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To publish an onion service </a:t>
            </a:r>
            <a:r>
              <a:rPr lang="en-US" sz="1600">
                <a:solidFill>
                  <a:srgbClr val="484848"/>
                </a:solidFill>
              </a:rPr>
              <a:t>descriptor</a:t>
            </a:r>
            <a:r>
              <a:rPr lang="en-US" sz="1600">
                <a:solidFill>
                  <a:srgbClr val="484848"/>
                </a:solidFill>
              </a:rPr>
              <a:t> the onion service the </a:t>
            </a:r>
            <a:endParaRPr sz="1600">
              <a:solidFill>
                <a:srgbClr val="484848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84848"/>
                </a:solidFill>
              </a:rPr>
              <a:t>service must find the responsible hsdir </a:t>
            </a:r>
            <a:endParaRPr sz="1600">
              <a:solidFill>
                <a:srgbClr val="48484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●"/>
            </a:pPr>
            <a:r>
              <a:rPr lang="en-US" sz="1600">
                <a:solidFill>
                  <a:srgbClr val="484848"/>
                </a:solidFill>
              </a:rPr>
              <a:t>The index of HSDir on the DHT can be found by :</a:t>
            </a:r>
            <a:endParaRPr sz="1600">
              <a:solidFill>
                <a:srgbClr val="484848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○"/>
            </a:pPr>
            <a:r>
              <a:rPr lang="en-US" sz="1600">
                <a:solidFill>
                  <a:srgbClr val="484848"/>
                </a:solidFill>
              </a:rPr>
              <a:t>Index=Hash(“node-idx”|pub_{id}|S|N_{p}|T)</a:t>
            </a:r>
            <a:endParaRPr sz="1600">
              <a:solidFill>
                <a:srgbClr val="484848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■"/>
            </a:pPr>
            <a:r>
              <a:rPr lang="en-US" sz="1600">
                <a:solidFill>
                  <a:srgbClr val="484848"/>
                </a:solidFill>
              </a:rPr>
              <a:t>pub_{id}= public key of the known hsdir</a:t>
            </a:r>
            <a:endParaRPr sz="1600">
              <a:solidFill>
                <a:srgbClr val="484848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■"/>
            </a:pPr>
            <a:r>
              <a:rPr lang="en-US" sz="1600">
                <a:solidFill>
                  <a:srgbClr val="484848"/>
                </a:solidFill>
              </a:rPr>
              <a:t>S = shared random value </a:t>
            </a:r>
            <a:endParaRPr sz="1600">
              <a:solidFill>
                <a:srgbClr val="484848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■"/>
            </a:pPr>
            <a:r>
              <a:rPr lang="en-US" sz="1600">
                <a:solidFill>
                  <a:srgbClr val="484848"/>
                </a:solidFill>
              </a:rPr>
              <a:t>N_{p}= number of time period</a:t>
            </a:r>
            <a:endParaRPr sz="1600">
              <a:solidFill>
                <a:srgbClr val="484848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Char char="■"/>
            </a:pPr>
            <a:r>
              <a:rPr lang="en-US" sz="1600">
                <a:solidFill>
                  <a:srgbClr val="484848"/>
                </a:solidFill>
              </a:rPr>
              <a:t>T =  default time period</a:t>
            </a:r>
            <a:endParaRPr sz="1600"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745" name="Google Shape;74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725" y="2090600"/>
            <a:ext cx="3295099" cy="23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service creation and publication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51" name="Google Shape;751;p128"/>
          <p:cNvSpPr txBox="1"/>
          <p:nvPr/>
        </p:nvSpPr>
        <p:spPr>
          <a:xfrm>
            <a:off x="457200" y="1143000"/>
            <a:ext cx="8415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Then the hidden service calculates the indices of its description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The indices of the descriptors are calculated by: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for r in 1…R:</a:t>
            </a:r>
            <a:endParaRPr>
              <a:solidFill>
                <a:srgbClr val="484848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84848"/>
                </a:solidFill>
              </a:rPr>
              <a:t>Index=Hash(“store-at-idx”|pub_{b}|r|T|N_{p})</a:t>
            </a:r>
            <a:endParaRPr>
              <a:solidFill>
                <a:srgbClr val="484848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■"/>
            </a:pPr>
            <a:r>
              <a:rPr lang="en-US">
                <a:solidFill>
                  <a:srgbClr val="484848"/>
                </a:solidFill>
              </a:rPr>
              <a:t>R=2</a:t>
            </a:r>
            <a:endParaRPr>
              <a:solidFill>
                <a:srgbClr val="484848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■"/>
            </a:pPr>
            <a:r>
              <a:rPr lang="en-US">
                <a:solidFill>
                  <a:srgbClr val="484848"/>
                </a:solidFill>
              </a:rPr>
              <a:t>pub_{b}= blinded public key</a:t>
            </a:r>
            <a:endParaRPr>
              <a:solidFill>
                <a:srgbClr val="484848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■"/>
            </a:pPr>
            <a:r>
              <a:rPr lang="en-US">
                <a:solidFill>
                  <a:srgbClr val="484848"/>
                </a:solidFill>
              </a:rPr>
              <a:t>r = number of dir </a:t>
            </a:r>
            <a:endParaRPr>
              <a:solidFill>
                <a:srgbClr val="484848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■"/>
            </a:pPr>
            <a:r>
              <a:rPr lang="en-US">
                <a:solidFill>
                  <a:srgbClr val="484848"/>
                </a:solidFill>
              </a:rPr>
              <a:t>T =  default time period</a:t>
            </a:r>
            <a:endParaRPr>
              <a:solidFill>
                <a:srgbClr val="484848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■"/>
            </a:pPr>
            <a:r>
              <a:rPr lang="en-US">
                <a:solidFill>
                  <a:srgbClr val="484848"/>
                </a:solidFill>
              </a:rPr>
              <a:t>N_{p}= number of time period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  <p:pic>
        <p:nvPicPr>
          <p:cNvPr id="752" name="Google Shape;75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725" y="2090600"/>
            <a:ext cx="3295099" cy="23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9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Onion service creation and publication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58" name="Google Shape;758;p129"/>
          <p:cNvSpPr txBox="1"/>
          <p:nvPr/>
        </p:nvSpPr>
        <p:spPr>
          <a:xfrm>
            <a:off x="457200" y="1143000"/>
            <a:ext cx="84159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After performing the calculation the onion service selects 4                                                                                                        HSDIRS on the DHT as the responsible dirs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Notice that 2 replicase are selected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The service then uploads the descriptor to the responsible table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The blinded key is used as table index for the descriptor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  <p:pic>
        <p:nvPicPr>
          <p:cNvPr id="759" name="Google Shape;75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775" y="2455300"/>
            <a:ext cx="2779050" cy="19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how access to hidden service is done?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65" name="Google Shape;765;p130"/>
          <p:cNvSpPr txBox="1"/>
          <p:nvPr/>
        </p:nvSpPr>
        <p:spPr>
          <a:xfrm>
            <a:off x="457200" y="1143000"/>
            <a:ext cx="84159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Step 1 : The user discovers the onion address  in some way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The address contains the public key of the website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  <p:pic>
        <p:nvPicPr>
          <p:cNvPr id="766" name="Google Shape;76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725" y="1449650"/>
            <a:ext cx="1521876" cy="9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725" y="3033628"/>
            <a:ext cx="7001050" cy="12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3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how access to hidden service is done?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73" name="Google Shape;773;p131"/>
          <p:cNvSpPr txBox="1"/>
          <p:nvPr/>
        </p:nvSpPr>
        <p:spPr>
          <a:xfrm>
            <a:off x="457200" y="1143000"/>
            <a:ext cx="84159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Step 2: The user enters  the address in the browser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The browser extracts the public key and computes the blinded public key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The browser then computes the DHT  using S and T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how access to hidden service is done?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79" name="Google Shape;779;p132"/>
          <p:cNvSpPr txBox="1"/>
          <p:nvPr/>
        </p:nvSpPr>
        <p:spPr>
          <a:xfrm>
            <a:off x="457200" y="1143000"/>
            <a:ext cx="84159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Step 3: The browsers finds out the </a:t>
            </a:r>
            <a:r>
              <a:rPr lang="en-US">
                <a:solidFill>
                  <a:srgbClr val="484848"/>
                </a:solidFill>
              </a:rPr>
              <a:t>introduction</a:t>
            </a:r>
            <a:r>
              <a:rPr lang="en-US">
                <a:solidFill>
                  <a:srgbClr val="484848"/>
                </a:solidFill>
              </a:rPr>
              <a:t> points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The browser requests the descriptor from the HSDIR using the blinded key as index 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The browser then  extracts from the descriptor the introduction point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how access to hidden service is done?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85" name="Google Shape;785;p133"/>
          <p:cNvSpPr txBox="1"/>
          <p:nvPr/>
        </p:nvSpPr>
        <p:spPr>
          <a:xfrm>
            <a:off x="457200" y="1143000"/>
            <a:ext cx="84159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Step 4: The browsers creates a </a:t>
            </a:r>
            <a:r>
              <a:rPr lang="en-US">
                <a:solidFill>
                  <a:srgbClr val="484848"/>
                </a:solidFill>
              </a:rPr>
              <a:t>rendezvous</a:t>
            </a:r>
            <a:r>
              <a:rPr lang="en-US">
                <a:solidFill>
                  <a:srgbClr val="484848"/>
                </a:solidFill>
              </a:rPr>
              <a:t> point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It chooses the node at random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Step 5 : The browser generates a special cookie with details about the </a:t>
            </a:r>
            <a:r>
              <a:rPr lang="en-US">
                <a:solidFill>
                  <a:srgbClr val="484848"/>
                </a:solidFill>
              </a:rPr>
              <a:t>rendezvous</a:t>
            </a:r>
            <a:r>
              <a:rPr lang="en-US">
                <a:solidFill>
                  <a:srgbClr val="484848"/>
                </a:solidFill>
              </a:rPr>
              <a:t> point 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Step 6: The browser sends a request to the </a:t>
            </a:r>
            <a:r>
              <a:rPr lang="en-US">
                <a:solidFill>
                  <a:srgbClr val="484848"/>
                </a:solidFill>
              </a:rPr>
              <a:t>introduction</a:t>
            </a:r>
            <a:r>
              <a:rPr lang="en-US">
                <a:solidFill>
                  <a:srgbClr val="484848"/>
                </a:solidFill>
              </a:rPr>
              <a:t> point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Step 7:  a circuit is created to the hidden service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Process summary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791" name="Google Shape;791;p134"/>
          <p:cNvSpPr txBox="1"/>
          <p:nvPr/>
        </p:nvSpPr>
        <p:spPr>
          <a:xfrm>
            <a:off x="457200" y="1143000"/>
            <a:ext cx="8415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84848"/>
              </a:solidFill>
            </a:endParaRPr>
          </a:p>
        </p:txBody>
      </p:sp>
      <p:pic>
        <p:nvPicPr>
          <p:cNvPr id="792" name="Google Shape;792;p134"/>
          <p:cNvPicPr preferRelativeResize="0"/>
          <p:nvPr/>
        </p:nvPicPr>
        <p:blipFill rotWithShape="1">
          <a:blip r:embed="rId3">
            <a:alphaModFix/>
          </a:blip>
          <a:srcRect b="2235" l="0" r="2486" t="996"/>
          <a:stretch/>
        </p:blipFill>
        <p:spPr>
          <a:xfrm>
            <a:off x="1635325" y="1143000"/>
            <a:ext cx="6095650" cy="33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Certificate </a:t>
            </a:r>
            <a:r>
              <a:rPr b="1" lang="en-US" sz="3200">
                <a:solidFill>
                  <a:srgbClr val="F8F9FA"/>
                </a:solidFill>
              </a:rPr>
              <a:t>authority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2"/>
          <p:cNvSpPr txBox="1"/>
          <p:nvPr/>
        </p:nvSpPr>
        <p:spPr>
          <a:xfrm>
            <a:off x="457200" y="1143000"/>
            <a:ext cx="5943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26" name="Google Shape;326;p72"/>
          <p:cNvSpPr txBox="1"/>
          <p:nvPr/>
        </p:nvSpPr>
        <p:spPr>
          <a:xfrm>
            <a:off x="0" y="1148700"/>
            <a:ext cx="49968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Establishing</a:t>
            </a:r>
            <a:r>
              <a:rPr lang="en-US" sz="1800">
                <a:solidFill>
                  <a:srgbClr val="595959"/>
                </a:solidFill>
              </a:rPr>
              <a:t> keys cannot be done in the open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A man in the middle can sniff all traffic,</a:t>
            </a:r>
            <a:r>
              <a:rPr lang="en-US" sz="1800">
                <a:solidFill>
                  <a:srgbClr val="595959"/>
                </a:solidFill>
              </a:rPr>
              <a:t>decrypt</a:t>
            </a:r>
            <a:r>
              <a:rPr lang="en-US" sz="1800">
                <a:solidFill>
                  <a:srgbClr val="595959"/>
                </a:solidFill>
              </a:rPr>
              <a:t> messages and fake keys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So some method to publish keys is required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Process summary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798" name="Google Shape;798;p135"/>
          <p:cNvPicPr preferRelativeResize="0"/>
          <p:nvPr/>
        </p:nvPicPr>
        <p:blipFill rotWithShape="1">
          <a:blip r:embed="rId3">
            <a:alphaModFix/>
          </a:blip>
          <a:srcRect b="1599" l="0" r="0" t="858"/>
          <a:stretch/>
        </p:blipFill>
        <p:spPr>
          <a:xfrm>
            <a:off x="1635525" y="1130600"/>
            <a:ext cx="6179024" cy="340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3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Process summary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804" name="Google Shape;80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427" y="1130600"/>
            <a:ext cx="6221150" cy="34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Process summary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810" name="Google Shape;810;p137"/>
          <p:cNvPicPr preferRelativeResize="0"/>
          <p:nvPr/>
        </p:nvPicPr>
        <p:blipFill rotWithShape="1">
          <a:blip r:embed="rId3">
            <a:alphaModFix/>
          </a:blip>
          <a:srcRect b="0" l="0" r="0" t="1048"/>
          <a:stretch/>
        </p:blipFill>
        <p:spPr>
          <a:xfrm>
            <a:off x="1675100" y="1133950"/>
            <a:ext cx="6046050" cy="33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Process summary</a:t>
            </a:r>
            <a:endParaRPr b="1" sz="3200">
              <a:solidFill>
                <a:srgbClr val="F8F9FA"/>
              </a:solidFill>
            </a:endParaRPr>
          </a:p>
        </p:txBody>
      </p:sp>
      <p:pic>
        <p:nvPicPr>
          <p:cNvPr id="816" name="Google Shape;816;p138"/>
          <p:cNvPicPr preferRelativeResize="0"/>
          <p:nvPr/>
        </p:nvPicPr>
        <p:blipFill rotWithShape="1">
          <a:blip r:embed="rId3">
            <a:alphaModFix/>
          </a:blip>
          <a:srcRect b="650" l="1578" r="955" t="837"/>
          <a:stretch/>
        </p:blipFill>
        <p:spPr>
          <a:xfrm>
            <a:off x="2545500" y="1139900"/>
            <a:ext cx="3091749" cy="34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/>
        </p:nvSpPr>
        <p:spPr>
          <a:xfrm>
            <a:off x="457200" y="1314350"/>
            <a:ext cx="82494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8F9FA"/>
                </a:solidFill>
              </a:rPr>
              <a:t>TOR problems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4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Known Tor design </a:t>
            </a:r>
            <a:r>
              <a:rPr b="1" lang="en-US" sz="3200">
                <a:solidFill>
                  <a:srgbClr val="F8F9FA"/>
                </a:solidFill>
              </a:rPr>
              <a:t>problems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827" name="Google Shape;827;p140"/>
          <p:cNvSpPr txBox="1"/>
          <p:nvPr/>
        </p:nvSpPr>
        <p:spPr>
          <a:xfrm>
            <a:off x="457200" y="1143000"/>
            <a:ext cx="84159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Although</a:t>
            </a:r>
            <a:r>
              <a:rPr lang="en-US">
                <a:solidFill>
                  <a:srgbClr val="484848"/>
                </a:solidFill>
              </a:rPr>
              <a:t> TOR is better then regular Internet it is still contains some known problems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If an attack controls all three nodes she can identify the user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If an attack controls both guard and exit node she can with high probability </a:t>
            </a:r>
            <a:r>
              <a:rPr lang="en-US">
                <a:solidFill>
                  <a:srgbClr val="484848"/>
                </a:solidFill>
              </a:rPr>
              <a:t>deanonymize</a:t>
            </a:r>
            <a:r>
              <a:rPr lang="en-US">
                <a:solidFill>
                  <a:srgbClr val="484848"/>
                </a:solidFill>
              </a:rPr>
              <a:t> the user</a:t>
            </a:r>
            <a:endParaRPr>
              <a:solidFill>
                <a:srgbClr val="484848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■"/>
            </a:pPr>
            <a:r>
              <a:rPr lang="en-US">
                <a:solidFill>
                  <a:srgbClr val="484848"/>
                </a:solidFill>
              </a:rPr>
              <a:t>“Traffic correlation attack”</a:t>
            </a:r>
            <a:endParaRPr>
              <a:solidFill>
                <a:srgbClr val="484848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■"/>
            </a:pPr>
            <a:r>
              <a:rPr lang="en-US">
                <a:solidFill>
                  <a:srgbClr val="484848"/>
                </a:solidFill>
              </a:rPr>
              <a:t>Works regardless of circuit length</a:t>
            </a:r>
            <a:endParaRPr>
              <a:solidFill>
                <a:srgbClr val="484848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■"/>
            </a:pPr>
            <a:r>
              <a:rPr lang="en-US">
                <a:solidFill>
                  <a:srgbClr val="484848"/>
                </a:solidFill>
              </a:rPr>
              <a:t>Can be used by a </a:t>
            </a:r>
            <a:r>
              <a:rPr lang="en-US">
                <a:solidFill>
                  <a:srgbClr val="484848"/>
                </a:solidFill>
              </a:rPr>
              <a:t>powerful</a:t>
            </a:r>
            <a:r>
              <a:rPr lang="en-US">
                <a:solidFill>
                  <a:srgbClr val="484848"/>
                </a:solidFill>
              </a:rPr>
              <a:t> adversary who can observe large number tor nodes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4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Known Deanonymization techniques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833" name="Google Shape;833;p141"/>
          <p:cNvSpPr txBox="1"/>
          <p:nvPr/>
        </p:nvSpPr>
        <p:spPr>
          <a:xfrm>
            <a:off x="457200" y="1143000"/>
            <a:ext cx="84159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Also Tor is </a:t>
            </a:r>
            <a:r>
              <a:rPr lang="en-US">
                <a:solidFill>
                  <a:srgbClr val="484848"/>
                </a:solidFill>
              </a:rPr>
              <a:t>vulnerable</a:t>
            </a:r>
            <a:r>
              <a:rPr lang="en-US">
                <a:solidFill>
                  <a:srgbClr val="484848"/>
                </a:solidFill>
              </a:rPr>
              <a:t> in </a:t>
            </a:r>
            <a:r>
              <a:rPr lang="en-US">
                <a:solidFill>
                  <a:srgbClr val="484848"/>
                </a:solidFill>
              </a:rPr>
              <a:t>implementation</a:t>
            </a:r>
            <a:r>
              <a:rPr lang="en-US">
                <a:solidFill>
                  <a:srgbClr val="484848"/>
                </a:solidFill>
              </a:rPr>
              <a:t> level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SOCKS5  might leak DNS requests and reveal your </a:t>
            </a:r>
            <a:r>
              <a:rPr lang="en-US">
                <a:solidFill>
                  <a:srgbClr val="484848"/>
                </a:solidFill>
              </a:rPr>
              <a:t>identity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/server-status attack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hidden service certificate might listed on regular internet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Downgrade HTTP protocol attack</a:t>
            </a:r>
            <a:endParaRPr>
              <a:solidFill>
                <a:srgbClr val="484848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○"/>
            </a:pPr>
            <a:r>
              <a:rPr lang="en-US">
                <a:solidFill>
                  <a:srgbClr val="484848"/>
                </a:solidFill>
              </a:rPr>
              <a:t>SSL heartbleed attack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Classification of attack vectors 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839" name="Google Shape;839;p142"/>
          <p:cNvSpPr txBox="1"/>
          <p:nvPr/>
        </p:nvSpPr>
        <p:spPr>
          <a:xfrm>
            <a:off x="457200" y="1143000"/>
            <a:ext cx="8415900" cy="24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  <p:pic>
        <p:nvPicPr>
          <p:cNvPr id="840" name="Google Shape;840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75" y="1219200"/>
            <a:ext cx="6031601" cy="31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/>
        </p:nvSpPr>
        <p:spPr>
          <a:xfrm>
            <a:off x="457200" y="1314350"/>
            <a:ext cx="82494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8F9FA"/>
                </a:solidFill>
              </a:rPr>
              <a:t>Honorable</a:t>
            </a:r>
            <a:r>
              <a:rPr b="1" lang="en-US" sz="5600">
                <a:solidFill>
                  <a:srgbClr val="F8F9FA"/>
                </a:solidFill>
              </a:rPr>
              <a:t> mentions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Honorable</a:t>
            </a:r>
            <a:r>
              <a:rPr b="1" lang="en-US" sz="3200">
                <a:solidFill>
                  <a:srgbClr val="F8F9FA"/>
                </a:solidFill>
              </a:rPr>
              <a:t> mentions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851" name="Google Shape;851;p144"/>
          <p:cNvSpPr txBox="1"/>
          <p:nvPr/>
        </p:nvSpPr>
        <p:spPr>
          <a:xfrm>
            <a:off x="457200" y="1267475"/>
            <a:ext cx="84159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84848"/>
                </a:solidFill>
              </a:rPr>
              <a:t>There are couple of interesting topics in TOR which were not covered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OnionBalance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Bridges 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Proof of work, rate limiting and  digital signatures mechanisms  for anti ddos protection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Vanguards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Pluggable Transports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How to actually use TOR 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How to use TOR and remain </a:t>
            </a:r>
            <a:r>
              <a:rPr lang="en-US">
                <a:solidFill>
                  <a:srgbClr val="484848"/>
                </a:solidFill>
              </a:rPr>
              <a:t>anonymous</a:t>
            </a:r>
            <a:endParaRPr>
              <a:solidFill>
                <a:srgbClr val="484848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Famous sites in the dark web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Certificate authority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73"/>
          <p:cNvSpPr txBox="1"/>
          <p:nvPr/>
        </p:nvSpPr>
        <p:spPr>
          <a:xfrm>
            <a:off x="457200" y="1143000"/>
            <a:ext cx="5943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33" name="Google Shape;333;p73"/>
          <p:cNvSpPr txBox="1"/>
          <p:nvPr/>
        </p:nvSpPr>
        <p:spPr>
          <a:xfrm>
            <a:off x="0" y="1148700"/>
            <a:ext cx="49968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We can establish a web of trust 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I trust who my friends trust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-US" sz="1800">
                <a:solidFill>
                  <a:srgbClr val="595959"/>
                </a:solidFill>
              </a:rPr>
              <a:t>My </a:t>
            </a:r>
            <a:r>
              <a:rPr lang="en-US" sz="1800">
                <a:solidFill>
                  <a:srgbClr val="595959"/>
                </a:solidFill>
              </a:rPr>
              <a:t>friends</a:t>
            </a:r>
            <a:r>
              <a:rPr lang="en-US" sz="1800">
                <a:solidFill>
                  <a:srgbClr val="595959"/>
                </a:solidFill>
              </a:rPr>
              <a:t> trust a CA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Every person must decide who is trust from </a:t>
            </a:r>
            <a:r>
              <a:rPr lang="en-US" sz="1800">
                <a:solidFill>
                  <a:srgbClr val="595959"/>
                </a:solidFill>
              </a:rPr>
              <a:t>different</a:t>
            </a:r>
            <a:r>
              <a:rPr lang="en-US" sz="1800">
                <a:solidFill>
                  <a:srgbClr val="595959"/>
                </a:solidFill>
              </a:rPr>
              <a:t> authorities</a:t>
            </a:r>
            <a:endParaRPr sz="18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34" name="Google Shape;3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275" y="1249376"/>
            <a:ext cx="4380124" cy="16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Resources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857" name="Google Shape;857;p145"/>
          <p:cNvSpPr txBox="1"/>
          <p:nvPr/>
        </p:nvSpPr>
        <p:spPr>
          <a:xfrm>
            <a:off x="457200" y="1143000"/>
            <a:ext cx="84159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400"/>
              <a:buChar char="●"/>
            </a:pPr>
            <a:r>
              <a:rPr lang="en-US">
                <a:solidFill>
                  <a:srgbClr val="484848"/>
                </a:solidFill>
              </a:rPr>
              <a:t>See attached links</a:t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/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/>
        </p:nvSpPr>
        <p:spPr>
          <a:xfrm>
            <a:off x="457200" y="1314350"/>
            <a:ext cx="85329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8F9FA"/>
                </a:solidFill>
              </a:rPr>
              <a:t>Bonus: </a:t>
            </a:r>
            <a:r>
              <a:rPr b="1" lang="en-US" sz="5600">
                <a:solidFill>
                  <a:srgbClr val="F8F9FA"/>
                </a:solidFill>
              </a:rPr>
              <a:t>podcasts</a:t>
            </a:r>
            <a:r>
              <a:rPr b="1" lang="en-US" sz="5600">
                <a:solidFill>
                  <a:srgbClr val="F8F9FA"/>
                </a:solidFill>
              </a:rPr>
              <a:t> about TOR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48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Podcast</a:t>
            </a:r>
            <a:endParaRPr b="1" sz="3200">
              <a:solidFill>
                <a:srgbClr val="F8F9FA"/>
              </a:solidFill>
            </a:endParaRPr>
          </a:p>
        </p:txBody>
      </p:sp>
      <p:sp>
        <p:nvSpPr>
          <p:cNvPr id="873" name="Google Shape;873;p148"/>
          <p:cNvSpPr txBox="1"/>
          <p:nvPr/>
        </p:nvSpPr>
        <p:spPr>
          <a:xfrm>
            <a:off x="457200" y="1143000"/>
            <a:ext cx="84159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84848"/>
              </a:solidFill>
            </a:endParaRPr>
          </a:p>
        </p:txBody>
      </p:sp>
      <p:graphicFrame>
        <p:nvGraphicFramePr>
          <p:cNvPr id="874" name="Google Shape;874;p148"/>
          <p:cNvGraphicFramePr/>
          <p:nvPr/>
        </p:nvGraphicFramePr>
        <p:xfrm>
          <a:off x="409350" y="154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{1B1897F4-1629-40E0-A7C2-50AD42E3124F}</a:tableStyleId>
              </a:tblPr>
              <a:tblGrid>
                <a:gridCol w="1043575"/>
                <a:gridCol w="925925"/>
                <a:gridCol w="3252650"/>
                <a:gridCol w="289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Podcast</a:t>
                      </a:r>
                      <a:r>
                        <a:rPr lang="en-US" sz="900"/>
                        <a:t> name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episode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Description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Link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50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Darknet </a:t>
                      </a:r>
                      <a:r>
                        <a:rPr lang="en-US" sz="900"/>
                        <a:t>dairies</a:t>
                      </a:r>
                      <a:r>
                        <a:rPr lang="en-US" sz="900"/>
                        <a:t>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131: welcome to video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-US" sz="900"/>
                        <a:t>The largest minor sex </a:t>
                      </a:r>
                      <a:r>
                        <a:rPr lang="en-US" sz="900"/>
                        <a:t>trafficking</a:t>
                      </a:r>
                      <a:r>
                        <a:rPr lang="en-US" sz="900"/>
                        <a:t> website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https://open.spotify.com/episode/5MHPoDQKo59beLkISWDscT?si=sGUGLe2GRy6C4pB028ztDw</a:t>
                      </a:r>
                      <a:endParaRPr sz="9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Darknet dairies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104: arya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-US" sz="900"/>
                        <a:t>This episode focuses on the life of a young man who used Tor to access darknet marketplaces and purchase drugs.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-US" sz="900"/>
                        <a:t> It provides a personal perspective on the risks and allure of navigating the darknet through Tor.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https://open.spotify.com/episode/3bapFgoW8rrq2YftGN5aHj</a:t>
                      </a:r>
                      <a:endParaRPr sz="9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>
                          <a:solidFill>
                            <a:schemeClr val="dk1"/>
                          </a:solidFill>
                        </a:rPr>
                        <a:t>Darknet dairies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24: operation bayonet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-US" sz="900"/>
                        <a:t>This episode delves into the takedown of AlphaBay, a major darknet marketplace.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-US" sz="900"/>
                        <a:t> It sheds light on how Tor is used by darknet vendors and marketplaces to mask their identities and locations.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https://open.spotify.com/episode/4sMVVjgOfN4DixQkk3pUcu</a:t>
                      </a:r>
                      <a:endParaRPr sz="9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/>
        </p:nvSpPr>
        <p:spPr>
          <a:xfrm>
            <a:off x="457200" y="1314350"/>
            <a:ext cx="85329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8F9FA"/>
                </a:solidFill>
              </a:rPr>
              <a:t>Bonus: </a:t>
            </a:r>
            <a:r>
              <a:rPr b="1" i="0" lang="en-US" sz="56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About Tor Browser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/>
        </p:nvSpPr>
        <p:spPr>
          <a:xfrm>
            <a:off x="457200" y="1143000"/>
            <a:ext cx="5027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Just like any other browser (Chrome, Firefox, Safari, Yandex) except it does not expose traffic.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Traffic is encrypted and bounces through three random volunteer-run nodes called </a:t>
            </a: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relays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5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What is Tor Browser?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Google Shape;886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560" y="1193760"/>
            <a:ext cx="5117399" cy="32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/>
        </p:nvSpPr>
        <p:spPr>
          <a:xfrm>
            <a:off x="457200" y="1143000"/>
            <a:ext cx="8291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Browser = little-t </a:t>
            </a:r>
            <a:r>
              <a:rPr b="0" i="0" lang="en-US" sz="1600" u="sng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or + patched Firefox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Anyone snooping can’t see the websites you visit.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Websites can’t track you or see other sites you visit (cross-tracking).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Prevents other privacy violations like fingerprinting or third-party cookies.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Writes nearly nothing to disk.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No browser history.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Cross platform: Windows, macOS, Linux and Android.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5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What is Tor Browser?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/>
        </p:nvSpPr>
        <p:spPr>
          <a:xfrm>
            <a:off x="457200" y="1143000"/>
            <a:ext cx="53319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Browser is available in 37 languages in a </a:t>
            </a: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single multi-locale download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, which can be changed using the menu in General settings: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https://www.torproject.org/download/languages/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Browser manual is a user-friendly guide for novice users and is also multilingual: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https://tb-manual.torproject.org/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152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Multilingual Browser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3"/>
          <p:cNvSpPr txBox="1"/>
          <p:nvPr/>
        </p:nvSpPr>
        <p:spPr>
          <a:xfrm>
            <a:off x="457200" y="1143000"/>
            <a:ext cx="61221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The safest way to download is from: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https://torproject.org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Downloading Tor Browser from a non-official source is dangerous!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https://torproject.org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is blocked, try mirrors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https://tor.eff.org/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http://tor.calyxinstitute.org/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(if HTTPS is blocked)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5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Downloading Tor Browser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5" name="Google Shape;905;p1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120" y="1527120"/>
            <a:ext cx="2437920" cy="2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4"/>
          <p:cNvSpPr txBox="1"/>
          <p:nvPr/>
        </p:nvSpPr>
        <p:spPr>
          <a:xfrm>
            <a:off x="457200" y="1143000"/>
            <a:ext cx="61221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Project website and mirrors could be blocked on your network making it more difficult to download Tor Browser.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Alternative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Emailing GetTor to receive links to download Tor browser: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gettor@torproject.org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(from a Gmail or Riseup email)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Messaging @GetTor on Telegram: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https://t.me/gettor_bot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5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Bypassing censorship of torproject.org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120" y="1527120"/>
            <a:ext cx="2437920" cy="2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8F9FA"/>
                </a:solidFill>
              </a:rPr>
              <a:t>Diffie-Hellman key exchange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4"/>
          <p:cNvSpPr txBox="1"/>
          <p:nvPr/>
        </p:nvSpPr>
        <p:spPr>
          <a:xfrm>
            <a:off x="457200" y="1143000"/>
            <a:ext cx="5943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341" name="Google Shape;3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28850"/>
            <a:ext cx="7485501" cy="28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4"/>
          <p:cNvSpPr txBox="1"/>
          <p:nvPr/>
        </p:nvSpPr>
        <p:spPr>
          <a:xfrm>
            <a:off x="914400" y="4014650"/>
            <a:ext cx="27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0000"/>
                </a:solidFill>
              </a:rPr>
              <a:t>K=(y^a) % P=</a:t>
            </a:r>
            <a:r>
              <a:rPr b="1" lang="en-US" sz="900">
                <a:solidFill>
                  <a:srgbClr val="FF0000"/>
                </a:solidFill>
              </a:rPr>
              <a:t>((G^b % P)^a) % P=(G^(a*b) % P)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343" name="Google Shape;343;p74"/>
          <p:cNvSpPr txBox="1"/>
          <p:nvPr/>
        </p:nvSpPr>
        <p:spPr>
          <a:xfrm>
            <a:off x="5548250" y="4014650"/>
            <a:ext cx="27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0000"/>
                </a:solidFill>
              </a:rPr>
              <a:t>K=(X^b) % P=((G^a % P)^b) % P=(G^(a*b) % P)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55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Running Tor Browser for the first time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8" name="Google Shape;918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320" y="703800"/>
            <a:ext cx="5849641" cy="3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55"/>
          <p:cNvSpPr/>
          <p:nvPr/>
        </p:nvSpPr>
        <p:spPr>
          <a:xfrm rot="10800000">
            <a:off x="6051258" y="2459862"/>
            <a:ext cx="54718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56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Choose to connect to Tor automatically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320" y="703800"/>
            <a:ext cx="5849283" cy="373572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56"/>
          <p:cNvSpPr/>
          <p:nvPr/>
        </p:nvSpPr>
        <p:spPr>
          <a:xfrm>
            <a:off x="2583360" y="2271600"/>
            <a:ext cx="547182" cy="3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7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Using Tor Browser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57"/>
          <p:cNvSpPr txBox="1"/>
          <p:nvPr/>
        </p:nvSpPr>
        <p:spPr>
          <a:xfrm>
            <a:off x="457200" y="1143000"/>
            <a:ext cx="7067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Default search engine: DuckDuckGo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Bundled with privacy-preserving extensions such as NoScript.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You should not add any other extensions nor enable any plugins!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Advice: websites won’t know anything about you unless you login and tell them (e.g. logging into Facebook).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8"/>
          <p:cNvSpPr txBox="1"/>
          <p:nvPr/>
        </p:nvSpPr>
        <p:spPr>
          <a:xfrm>
            <a:off x="457200" y="285120"/>
            <a:ext cx="73320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Clicking on the padlock will show your current Tor circuit (and “New Circuit for this Site” option)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40" y="1069560"/>
            <a:ext cx="3973682" cy="335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680" y="1069560"/>
            <a:ext cx="3973682" cy="3356639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58"/>
          <p:cNvSpPr/>
          <p:nvPr/>
        </p:nvSpPr>
        <p:spPr>
          <a:xfrm>
            <a:off x="2851560" y="3407040"/>
            <a:ext cx="914400" cy="212400"/>
          </a:xfrm>
          <a:prstGeom prst="rect">
            <a:avLst/>
          </a:prstGeom>
          <a:noFill/>
          <a:ln cap="flat" cmpd="sng" w="284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58"/>
          <p:cNvSpPr/>
          <p:nvPr/>
        </p:nvSpPr>
        <p:spPr>
          <a:xfrm>
            <a:off x="5448240" y="2645640"/>
            <a:ext cx="1390200" cy="455100"/>
          </a:xfrm>
          <a:prstGeom prst="rect">
            <a:avLst/>
          </a:prstGeom>
          <a:noFill/>
          <a:ln cap="flat" cmpd="sng" w="284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58"/>
          <p:cNvSpPr/>
          <p:nvPr/>
        </p:nvSpPr>
        <p:spPr>
          <a:xfrm flipH="1" rot="10800000">
            <a:off x="3764880" y="3513222"/>
            <a:ext cx="1681560" cy="6397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4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9"/>
          <p:cNvSpPr txBox="1"/>
          <p:nvPr/>
        </p:nvSpPr>
        <p:spPr>
          <a:xfrm>
            <a:off x="457200" y="285120"/>
            <a:ext cx="2597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Updating Tor Browser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5760" y="0"/>
            <a:ext cx="4817879" cy="4684319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159"/>
          <p:cNvSpPr/>
          <p:nvPr/>
        </p:nvSpPr>
        <p:spPr>
          <a:xfrm>
            <a:off x="457200" y="1370520"/>
            <a:ext cx="32979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Every update brings new features and resolves security vulnerabilities.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0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Uninstalling Tor Browser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60"/>
          <p:cNvSpPr txBox="1"/>
          <p:nvPr/>
        </p:nvSpPr>
        <p:spPr>
          <a:xfrm>
            <a:off x="457200" y="1143000"/>
            <a:ext cx="7067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Uninstalling Tor Browser is as easy as moving the folder to the trash! Then, emptying the trash.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Default Tor Browser folder locations: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Windows: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Desktop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Linux: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home, or look for a name like “tor-browser_en-US”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○"/>
            </a:pP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MacOS: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Move the Tor Browser application to Trash and also the TorBrowser-Data folder  (~/Library/Application Support/)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1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Troubleshooting Tor Browser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61"/>
          <p:cNvSpPr txBox="1"/>
          <p:nvPr/>
        </p:nvSpPr>
        <p:spPr>
          <a:xfrm>
            <a:off x="457200" y="1143000"/>
            <a:ext cx="70674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Is your system clock correct?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Is the browser already running?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Are you being censored?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Is your antivirus or firewall blocking Tor?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Do you have a very old operating system?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Try uninstalling and reinstalling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Get help at https://support.torproject.org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62"/>
          <p:cNvSpPr txBox="1"/>
          <p:nvPr/>
        </p:nvSpPr>
        <p:spPr>
          <a:xfrm>
            <a:off x="457200" y="1314360"/>
            <a:ext cx="59433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What to do when Tor is blocked</a:t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3"/>
          <p:cNvSpPr txBox="1"/>
          <p:nvPr/>
        </p:nvSpPr>
        <p:spPr>
          <a:xfrm>
            <a:off x="457200" y="1143000"/>
            <a:ext cx="52656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Direct access to Tor may be blocked by some Internet Service Providers and governments.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Tor Browser includes circumvention tools for getting around these blocks called </a:t>
            </a: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bridges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Bridges are </a:t>
            </a:r>
            <a:r>
              <a:rPr b="1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relays that are private</a:t>
            </a: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 and harder to block.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63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When the connection to Tor is censored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3" name="Google Shape;973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560" y="1193760"/>
            <a:ext cx="5117399" cy="32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64"/>
          <p:cNvSpPr txBox="1"/>
          <p:nvPr/>
        </p:nvSpPr>
        <p:spPr>
          <a:xfrm>
            <a:off x="457200" y="285120"/>
            <a:ext cx="8291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8F9FA"/>
                </a:solidFill>
                <a:latin typeface="Arial"/>
                <a:ea typeface="Arial"/>
                <a:cs typeface="Arial"/>
                <a:sym typeface="Arial"/>
              </a:rPr>
              <a:t>Meet “Connection Assist”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64"/>
          <p:cNvSpPr txBox="1"/>
          <p:nvPr/>
        </p:nvSpPr>
        <p:spPr>
          <a:xfrm>
            <a:off x="457200" y="1143000"/>
            <a:ext cx="59433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Connection Assist is a new feature for users burdened by censorship.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When Tor is blocked, Connection Assist will offer to automatically apply bridge configurations that might work best in a user’s location.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976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rPr>
              <a:t>Users can still configure settings manually!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